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media/image1.jpeg" ContentType="image/jpeg"/>
  <Override PartName="/ppt/media/image47.jpeg" ContentType="image/jpeg"/>
  <Override PartName="/ppt/media/image25.jpeg" ContentType="image/jpeg"/>
  <Override PartName="/ppt/media/image8.png" ContentType="image/png"/>
  <Override PartName="/ppt/media/image2.jpeg" ContentType="image/jpeg"/>
  <Override PartName="/ppt/media/image30.jpeg" ContentType="image/jpeg"/>
  <Override PartName="/ppt/media/image3.jpeg" ContentType="image/jpeg"/>
  <Override PartName="/ppt/media/image4.jpeg" ContentType="image/jpeg"/>
  <Override PartName="/ppt/media/image31.jpeg" ContentType="image/jpeg"/>
  <Override PartName="/ppt/media/image5.jpeg" ContentType="image/jpeg"/>
  <Override PartName="/ppt/media/image10.jpeg" ContentType="image/jpeg"/>
  <Override PartName="/ppt/media/image32.jpeg" ContentType="image/jpeg"/>
  <Override PartName="/ppt/media/image6.jpeg" ContentType="image/jpeg"/>
  <Override PartName="/ppt/media/image11.jpeg" ContentType="image/jpeg"/>
  <Override PartName="/ppt/media/image33.jpeg" ContentType="image/jpeg"/>
  <Override PartName="/ppt/media/image7.gif" ContentType="image/gif"/>
  <Override PartName="/ppt/media/image9.jpeg" ContentType="image/jpeg"/>
  <Override PartName="/ppt/media/image14.jpeg" ContentType="image/jpeg"/>
  <Override PartName="/ppt/media/image36.jpeg" ContentType="image/jpeg"/>
  <Override PartName="/ppt/media/image12.jpeg" ContentType="image/jpeg"/>
  <Override PartName="/ppt/media/image34.jpeg" ContentType="image/jpeg"/>
  <Override PartName="/ppt/media/image13.jpeg" ContentType="image/jpeg"/>
  <Override PartName="/ppt/media/image35.jpeg" ContentType="image/jpeg"/>
  <Override PartName="/ppt/media/image15.jpeg" ContentType="image/jpeg"/>
  <Override PartName="/ppt/media/image37.jpeg" ContentType="image/jpeg"/>
  <Override PartName="/ppt/media/image16.jpeg" ContentType="image/jpeg"/>
  <Override PartName="/ppt/media/image38.jpeg" ContentType="image/jpeg"/>
  <Override PartName="/ppt/media/image44.png" ContentType="image/png"/>
  <Override PartName="/ppt/media/image17.jpeg" ContentType="image/jpeg"/>
  <Override PartName="/ppt/media/image39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42.jpeg" ContentType="image/jpeg"/>
  <Override PartName="/ppt/media/image21.jpeg" ContentType="image/jpeg"/>
  <Override PartName="/ppt/media/image43.jpeg" ContentType="image/jpeg"/>
  <Override PartName="/ppt/media/image22.jpeg" ContentType="image/jpeg"/>
  <Override PartName="/ppt/media/image23.jpeg" ContentType="image/jpeg"/>
  <Override PartName="/ppt/media/image45.jpeg" ContentType="image/jpeg"/>
  <Override PartName="/ppt/media/image24.jpeg" ContentType="image/jpeg"/>
  <Override PartName="/ppt/media/image46.jpeg" ContentType="image/jpeg"/>
  <Override PartName="/ppt/media/image26.jpeg" ContentType="image/jpeg"/>
  <Override PartName="/ppt/media/image48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40.jpeg" ContentType="image/jpeg"/>
  <Override PartName="/ppt/media/image41.jpeg" ContentType="image/jpeg"/>
  <Override PartName="/ppt/media/hdphoto1.wdp" ContentType="image/vnd.ms-photo"/>
  <Override PartName="/ppt/media/hdphoto2.wdp" ContentType="image/vnd.ms-photo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7C7096-3DE2-4AFB-8A4B-98EAD9FDAE5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284879-51BD-4E85-8981-56F928711DF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F20A867-916D-4306-85D2-4E02417CEF5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B8D2CD-6187-4FF8-9958-BD92695FD38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D28022A-13F4-4736-8212-33799A1FEF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1890B6D-E20F-467A-B72B-1C9F9E279A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4DDC84F-3240-4714-9857-128DB5F7808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DE7B607-2021-4852-99AB-FCF43E47EF8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5537CAF-45D4-43C8-BD1F-6D7224DCC9C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84FAD14-3FB3-4E9A-80C0-740D3268CE9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D379E7D-4254-4DD3-8FE8-59A93BA338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225341-3077-4109-9FA0-AF84FB6AD7B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2ABB62A-6DC7-42B9-998B-C73EB141F2E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4AC17D1-628D-41CB-8D7B-AC8A3054487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CEF8797-6881-4BF8-A8C8-4A89D8000E5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FDFE6E6-040D-407A-9423-BEB6C46BA78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0B71D4E-E959-4D3B-80DA-CAC8A3BFBB7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85D4D02-24B9-4B00-B2C5-994EEDA7971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17291F4-9712-4868-B651-9DD793997E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5D5A908-C5C2-426D-80C8-01C18ACAB20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576840A-9AEA-4ACB-A8B2-9F6C22571CA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6E8AA54-630A-4E78-9FA4-9FDA733EA1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B8001C-479A-451E-BAAB-58EC158C36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D204302-9DD5-43DB-95EE-BBDD05FEB8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0BB7B85-F982-4A23-8880-3693A77D9D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6F95827-F06E-47E1-8989-7316BE5711D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745960D-8F68-4F16-B8A4-8534F93EAA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C58F01B-301E-438A-A6C7-1B07A5CA1FA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9CD4F91-6622-4608-AFE0-2A2A282F084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38496C9-35E9-4EC7-82AE-46208764215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4B9FBF9-7DE6-4918-9794-FFD93CA401C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D3DDD19-8C9D-4C19-A4DD-33146385255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E6DEB87-E734-49C2-A8E5-E65BF229B2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4FB72C-B962-410C-B889-C0C49AC2FF8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BEBBAE4-9472-4FF4-B743-DB3F683C2A9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7FD0701-4C34-497E-8ECB-C5A2BE09451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C81B731-8377-413B-B4D7-ED5E5EE40FB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5155A4D-2113-4514-A6F5-696EF766404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7F75C10-E4FD-44D9-9B38-F565B95DEE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4A8C4DA-E363-42E6-8EEC-CB62BF674C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90283C4-94D1-4EC0-8549-5816DED3852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05CCF9C-4245-40B9-883B-CF73B58F6D0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810A946-642B-4C4D-BA5D-87C62B4302D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28463E9-03EB-438C-914F-95692A8703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FB3445-3402-4C1A-BC6B-9584EAA06AB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C7E73F4-A609-4D71-8728-9B0AACCA7B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7EEB521-36D6-4E68-931B-FB60A9C50C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C535C71-8246-497A-81C4-7AE49FEEB76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52C1561-5693-4415-AD1E-B216E37FC03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B13854F-395D-49D6-B595-AF0689A6A04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CA5746B-9F68-496A-BA5A-AA365C1E2A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9819E8F-8490-4ABC-A1CA-AA57EA68C1D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95EF66B-6818-499C-9CE5-789A3819F3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A03487F-A0E1-4538-ADE7-57BA8F62CF4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888D06D-DF5A-490C-B2FE-388CA922BA6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F979CA-9ED0-4F4F-A1F7-1F7B4465BAD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7" name="PlaceHolder 6"/>
          <p:cNvSpPr>
            <a:spLocks noGrp="1"/>
          </p:cNvSpPr>
          <p:nvPr>
            <p:ph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8" name="PlaceHolder 7"/>
          <p:cNvSpPr>
            <a:spLocks noGrp="1"/>
          </p:cNvSpPr>
          <p:nvPr>
            <p:ph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98032D9-7230-49EC-82E6-C4894878BFC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E55312-E7EE-44F2-9794-39E83B6A05B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52510D-9D69-40FA-8CC0-824B2B2E86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6813CC-FCC5-484A-B015-CF7AB6B19E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ounded Rectangle 13" hidden="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ndara"/>
            </a:endParaRPr>
          </a:p>
        </p:txBody>
      </p:sp>
      <p:grpSp>
        <p:nvGrpSpPr>
          <p:cNvPr id="1" name="Group 15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2" name="Freeform 14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>
                <a:gd name="textAreaLeft" fmla="*/ 0 w 2876040"/>
                <a:gd name="textAreaRight" fmla="*/ 2876400 w 2876040"/>
                <a:gd name="textAreaTop" fmla="*/ 0 h 713520"/>
                <a:gd name="textAreaBottom" fmla="*/ 713880 h 713520"/>
              </a:gdLst>
              <a:ah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3" name="Freeform 18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>
                <a:gd name="textAreaLeft" fmla="*/ 0 w 5544000"/>
                <a:gd name="textAreaRight" fmla="*/ 5544360 w 5544000"/>
                <a:gd name="textAreaTop" fmla="*/ 0 h 849600"/>
                <a:gd name="textAreaBottom" fmla="*/ 849960 h 849600"/>
              </a:gdLst>
              <a:ah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4" name="Freeform 22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>
                <a:gd name="textAreaLeft" fmla="*/ 0 w 5467680"/>
                <a:gd name="textAreaRight" fmla="*/ 5468040 w 5467680"/>
                <a:gd name="textAreaTop" fmla="*/ 0 h 774000"/>
                <a:gd name="textAreaBottom" fmla="*/ 774360 h 774000"/>
              </a:gdLst>
              <a:ah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5" name="Freeform 2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>
                <a:gd name="textAreaLeft" fmla="*/ 0 w 3307680"/>
                <a:gd name="textAreaRight" fmla="*/ 3308040 w 3307680"/>
                <a:gd name="textAreaTop" fmla="*/ 0 h 651240"/>
                <a:gd name="textAreaBottom" fmla="*/ 651600 h 651240"/>
              </a:gdLst>
              <a:ah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 useBgFill="1">
          <p:nvSpPr>
            <p:cNvPr id="6" name="Freeform 10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>
                <a:gd name="textAreaLeft" fmla="*/ 0 w 8723160"/>
                <a:gd name="textAreaRight" fmla="*/ 8723520 w 8723160"/>
                <a:gd name="textAreaTop" fmla="*/ 0 h 1329480"/>
                <a:gd name="textAreaBottom" fmla="*/ 1329840 h 1329480"/>
              </a:gdLst>
              <a:ah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</p:grpSp>
      <p:sp>
        <p:nvSpPr>
          <p:cNvPr id="7" name="Rounded Rectangle 15"/>
          <p:cNvSpPr/>
          <p:nvPr/>
        </p:nvSpPr>
        <p:spPr>
          <a:xfrm>
            <a:off x="228600" y="228600"/>
            <a:ext cx="8695440" cy="603468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ndara"/>
            </a:endParaRPr>
          </a:p>
        </p:txBody>
      </p:sp>
      <p:grpSp>
        <p:nvGrpSpPr>
          <p:cNvPr id="8" name="Group 9"/>
          <p:cNvGrpSpPr/>
          <p:nvPr/>
        </p:nvGrpSpPr>
        <p:grpSpPr>
          <a:xfrm>
            <a:off x="211680" y="5353920"/>
            <a:ext cx="8723160" cy="1331280"/>
            <a:chOff x="211680" y="5353920"/>
            <a:chExt cx="8723160" cy="1331280"/>
          </a:xfrm>
        </p:grpSpPr>
        <p:sp>
          <p:nvSpPr>
            <p:cNvPr id="9" name="Freeform 14"/>
            <p:cNvSpPr/>
            <p:nvPr/>
          </p:nvSpPr>
          <p:spPr>
            <a:xfrm>
              <a:off x="6054840" y="5499360"/>
              <a:ext cx="2879640" cy="71460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714600"/>
                <a:gd name="textAreaBottom" fmla="*/ 714960 h 714600"/>
              </a:gdLst>
              <a:ah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0" name="Freeform 18"/>
            <p:cNvSpPr/>
            <p:nvPr/>
          </p:nvSpPr>
          <p:spPr>
            <a:xfrm>
              <a:off x="2622240" y="5370840"/>
              <a:ext cx="5551200" cy="851040"/>
            </a:xfrm>
            <a:custGeom>
              <a:avLst/>
              <a:gdLst>
                <a:gd name="textAreaLeft" fmla="*/ 0 w 5551200"/>
                <a:gd name="textAreaRight" fmla="*/ 5551560 w 5551200"/>
                <a:gd name="textAreaTop" fmla="*/ 0 h 851040"/>
                <a:gd name="textAreaBottom" fmla="*/ 851400 h 851040"/>
              </a:gdLst>
              <a:ah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1" name="Freeform 22"/>
            <p:cNvSpPr/>
            <p:nvPr/>
          </p:nvSpPr>
          <p:spPr>
            <a:xfrm>
              <a:off x="2832120" y="5383080"/>
              <a:ext cx="5474520" cy="775080"/>
            </a:xfrm>
            <a:custGeom>
              <a:avLst/>
              <a:gdLst>
                <a:gd name="textAreaLeft" fmla="*/ 0 w 5474520"/>
                <a:gd name="textAreaRight" fmla="*/ 5474880 w 5474520"/>
                <a:gd name="textAreaTop" fmla="*/ 0 h 775080"/>
                <a:gd name="textAreaBottom" fmla="*/ 775440 h 775080"/>
              </a:gdLst>
              <a:ah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2" name="Freeform 26"/>
            <p:cNvSpPr/>
            <p:nvPr/>
          </p:nvSpPr>
          <p:spPr>
            <a:xfrm>
              <a:off x="5616360" y="5369760"/>
              <a:ext cx="3312000" cy="651960"/>
            </a:xfrm>
            <a:custGeom>
              <a:avLst/>
              <a:gdLst>
                <a:gd name="textAreaLeft" fmla="*/ 0 w 3312000"/>
                <a:gd name="textAreaRight" fmla="*/ 3312360 w 3312000"/>
                <a:gd name="textAreaTop" fmla="*/ 0 h 651960"/>
                <a:gd name="textAreaBottom" fmla="*/ 652320 h 651960"/>
              </a:gdLst>
              <a:ah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 useBgFill="1">
          <p:nvSpPr>
            <p:cNvPr id="13" name="Freeform 10"/>
            <p:cNvSpPr/>
            <p:nvPr/>
          </p:nvSpPr>
          <p:spPr>
            <a:xfrm>
              <a:off x="211680" y="5353920"/>
              <a:ext cx="8723160" cy="1331280"/>
            </a:xfrm>
            <a:custGeom>
              <a:avLst/>
              <a:gdLst>
                <a:gd name="textAreaLeft" fmla="*/ 0 w 8723160"/>
                <a:gd name="textAreaRight" fmla="*/ 8723520 w 8723160"/>
                <a:gd name="textAreaTop" fmla="*/ 0 h 1331280"/>
                <a:gd name="textAreaBottom" fmla="*/ 1331640 h 1331280"/>
              </a:gdLst>
              <a:ah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</p:grp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dt" idx="1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000" spc="-1" strike="noStrike">
                <a:solidFill>
                  <a:srgbClr val="073e87"/>
                </a:solidFill>
                <a:latin typeface="Candar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73e87"/>
                </a:solidFill>
                <a:latin typeface="Candara"/>
              </a:rPr>
              <a:t>&lt;дата/время&gt;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ftr" idx="2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3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ru-RU" sz="1000" spc="-1" strike="noStrike">
                <a:solidFill>
                  <a:srgbClr val="073e87"/>
                </a:solidFill>
                <a:latin typeface="Candara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729299C8-2480-4789-8A9A-FD8C8B49B059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Второй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Третий уровень структуры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73e87"/>
                </a:solidFill>
                <a:latin typeface="Candara"/>
              </a:rPr>
              <a:t>Четвёртый уровень структуры</a:t>
            </a:r>
            <a:endParaRPr b="0" lang="ru-RU" sz="1600" spc="-1" strike="noStrike">
              <a:solidFill>
                <a:srgbClr val="073e87"/>
              </a:solidFill>
              <a:latin typeface="Candar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Пятый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Шестой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Седьмой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13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ndara"/>
            </a:endParaRPr>
          </a:p>
        </p:txBody>
      </p:sp>
      <p:grpSp>
        <p:nvGrpSpPr>
          <p:cNvPr id="56" name="Group 15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57" name="Freeform 14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>
                <a:gd name="textAreaLeft" fmla="*/ 0 w 2876040"/>
                <a:gd name="textAreaRight" fmla="*/ 2876400 w 2876040"/>
                <a:gd name="textAreaTop" fmla="*/ 0 h 713520"/>
                <a:gd name="textAreaBottom" fmla="*/ 713880 h 713520"/>
              </a:gdLst>
              <a:ah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58" name="Freeform 18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>
                <a:gd name="textAreaLeft" fmla="*/ 0 w 5544000"/>
                <a:gd name="textAreaRight" fmla="*/ 5544360 w 5544000"/>
                <a:gd name="textAreaTop" fmla="*/ 0 h 849600"/>
                <a:gd name="textAreaBottom" fmla="*/ 849960 h 849600"/>
              </a:gdLst>
              <a:ah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59" name="Freeform 22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>
                <a:gd name="textAreaLeft" fmla="*/ 0 w 5467680"/>
                <a:gd name="textAreaRight" fmla="*/ 5468040 w 5467680"/>
                <a:gd name="textAreaTop" fmla="*/ 0 h 774000"/>
                <a:gd name="textAreaBottom" fmla="*/ 774360 h 774000"/>
              </a:gdLst>
              <a:ah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60" name="Freeform 2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>
                <a:gd name="textAreaLeft" fmla="*/ 0 w 3307680"/>
                <a:gd name="textAreaRight" fmla="*/ 3308040 w 3307680"/>
                <a:gd name="textAreaTop" fmla="*/ 0 h 651240"/>
                <a:gd name="textAreaBottom" fmla="*/ 651600 h 651240"/>
              </a:gdLst>
              <a:ah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 useBgFill="1">
          <p:nvSpPr>
            <p:cNvPr id="61" name="Freeform 10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>
                <a:gd name="textAreaLeft" fmla="*/ 0 w 8723160"/>
                <a:gd name="textAreaRight" fmla="*/ 8723520 w 8723160"/>
                <a:gd name="textAreaTop" fmla="*/ 0 h 1329480"/>
                <a:gd name="textAreaBottom" fmla="*/ 1329840 h 1329480"/>
              </a:gdLst>
              <a:ah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</p:grpSp>
      <p:sp>
        <p:nvSpPr>
          <p:cNvPr id="62" name="PlaceHolder 1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74320" indent="-27432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Образец текста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lvl="1" marL="576360" indent="-274320">
              <a:lnSpc>
                <a:spcPct val="100000"/>
              </a:lnSpc>
              <a:spcBef>
                <a:spcPts val="43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200" spc="-1" strike="noStrike">
                <a:solidFill>
                  <a:srgbClr val="073e87"/>
                </a:solidFill>
                <a:latin typeface="Candara"/>
              </a:rPr>
              <a:t>Второй уровень</a:t>
            </a:r>
            <a:endParaRPr b="0" lang="ru-RU" sz="2200" spc="-1" strike="noStrike">
              <a:solidFill>
                <a:srgbClr val="073e87"/>
              </a:solidFill>
              <a:latin typeface="Candara"/>
            </a:endParaRPr>
          </a:p>
          <a:p>
            <a:pPr lvl="2" marL="855720" indent="-22860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Третий уровень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3" marL="1143000" indent="-22860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Четвертый уровень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lvl="4" marL="1463040" indent="-2286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600" spc="-1" strike="noStrike">
                <a:solidFill>
                  <a:srgbClr val="073e87"/>
                </a:solidFill>
                <a:latin typeface="Candara"/>
              </a:rPr>
              <a:t>Пятый уровень</a:t>
            </a:r>
            <a:endParaRPr b="0" lang="ru-RU" sz="16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dt" idx="4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000" spc="-1" strike="noStrike">
                <a:solidFill>
                  <a:srgbClr val="073e87"/>
                </a:solidFill>
                <a:latin typeface="Candar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73e87"/>
                </a:solidFill>
                <a:latin typeface="Candara"/>
              </a:rPr>
              <a:t>&lt;дата/время&gt;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ftr" idx="5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sldNum" idx="6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ru-RU" sz="1000" spc="-1" strike="noStrike">
                <a:solidFill>
                  <a:srgbClr val="073e87"/>
                </a:solidFill>
                <a:latin typeface="Candara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65E5CC42-3124-4C2C-B876-FEC25224A33F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3" hidden="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ndara"/>
            </a:endParaRPr>
          </a:p>
        </p:txBody>
      </p:sp>
      <p:grpSp>
        <p:nvGrpSpPr>
          <p:cNvPr id="104" name="Group 15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105" name="Freeform 14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>
                <a:gd name="textAreaLeft" fmla="*/ 0 w 2876040"/>
                <a:gd name="textAreaRight" fmla="*/ 2876400 w 2876040"/>
                <a:gd name="textAreaTop" fmla="*/ 0 h 713520"/>
                <a:gd name="textAreaBottom" fmla="*/ 713880 h 713520"/>
              </a:gdLst>
              <a:ah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06" name="Freeform 18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>
                <a:gd name="textAreaLeft" fmla="*/ 0 w 5544000"/>
                <a:gd name="textAreaRight" fmla="*/ 5544360 w 5544000"/>
                <a:gd name="textAreaTop" fmla="*/ 0 h 849600"/>
                <a:gd name="textAreaBottom" fmla="*/ 849960 h 849600"/>
              </a:gdLst>
              <a:ah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07" name="Freeform 22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>
                <a:gd name="textAreaLeft" fmla="*/ 0 w 5467680"/>
                <a:gd name="textAreaRight" fmla="*/ 5468040 w 5467680"/>
                <a:gd name="textAreaTop" fmla="*/ 0 h 774000"/>
                <a:gd name="textAreaBottom" fmla="*/ 774360 h 774000"/>
              </a:gdLst>
              <a:ah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08" name="Freeform 2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>
                <a:gd name="textAreaLeft" fmla="*/ 0 w 3307680"/>
                <a:gd name="textAreaRight" fmla="*/ 3308040 w 3307680"/>
                <a:gd name="textAreaTop" fmla="*/ 0 h 651240"/>
                <a:gd name="textAreaBottom" fmla="*/ 651600 h 651240"/>
              </a:gdLst>
              <a:ah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 useBgFill="1">
          <p:nvSpPr>
            <p:cNvPr id="109" name="Freeform 10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>
                <a:gd name="textAreaLeft" fmla="*/ 0 w 8723160"/>
                <a:gd name="textAreaRight" fmla="*/ 8723520 w 8723160"/>
                <a:gd name="textAreaTop" fmla="*/ 0 h 1329480"/>
                <a:gd name="textAreaBottom" fmla="*/ 1329840 h 1329480"/>
              </a:gdLst>
              <a:ah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</p:grpSp>
      <p:sp>
        <p:nvSpPr>
          <p:cNvPr id="110" name="Rounded Rectangle 14"/>
          <p:cNvSpPr/>
          <p:nvPr/>
        </p:nvSpPr>
        <p:spPr>
          <a:xfrm>
            <a:off x="228600" y="228600"/>
            <a:ext cx="8695440" cy="1425960"/>
          </a:xfrm>
          <a:prstGeom prst="roundRect">
            <a:avLst>
              <a:gd name="adj" fmla="val 7136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ndara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dt" idx="7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000" spc="-1" strike="noStrike">
                <a:solidFill>
                  <a:srgbClr val="073e87"/>
                </a:solidFill>
                <a:latin typeface="Candar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73e87"/>
                </a:solidFill>
                <a:latin typeface="Candara"/>
              </a:rPr>
              <a:t>&lt;дата/время&gt;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ftr" idx="8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sldNum" idx="9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ru-RU" sz="1000" spc="-1" strike="noStrike">
                <a:solidFill>
                  <a:srgbClr val="073e87"/>
                </a:solidFill>
                <a:latin typeface="Candara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53CBC040-B3DF-4BF9-9A1E-5578CB5CE213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914400" y="3581280"/>
            <a:ext cx="3352320" cy="1904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Образец текста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</p:txBody>
      </p:sp>
      <p:grpSp>
        <p:nvGrpSpPr>
          <p:cNvPr id="115" name="Group 23"/>
          <p:cNvGrpSpPr/>
          <p:nvPr/>
        </p:nvGrpSpPr>
        <p:grpSpPr>
          <a:xfrm>
            <a:off x="211680" y="714240"/>
            <a:ext cx="8723160" cy="1331280"/>
            <a:chOff x="211680" y="714240"/>
            <a:chExt cx="8723160" cy="1331280"/>
          </a:xfrm>
        </p:grpSpPr>
        <p:sp>
          <p:nvSpPr>
            <p:cNvPr id="116" name="Freeform 14"/>
            <p:cNvSpPr/>
            <p:nvPr/>
          </p:nvSpPr>
          <p:spPr>
            <a:xfrm>
              <a:off x="6054840" y="859320"/>
              <a:ext cx="2879640" cy="71460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714600"/>
                <a:gd name="textAreaBottom" fmla="*/ 714960 h 714600"/>
              </a:gdLst>
              <a:ah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17" name="Freeform 18"/>
            <p:cNvSpPr/>
            <p:nvPr/>
          </p:nvSpPr>
          <p:spPr>
            <a:xfrm>
              <a:off x="2622240" y="730800"/>
              <a:ext cx="5551200" cy="851040"/>
            </a:xfrm>
            <a:custGeom>
              <a:avLst/>
              <a:gdLst>
                <a:gd name="textAreaLeft" fmla="*/ 0 w 5551200"/>
                <a:gd name="textAreaRight" fmla="*/ 5551560 w 5551200"/>
                <a:gd name="textAreaTop" fmla="*/ 0 h 851040"/>
                <a:gd name="textAreaBottom" fmla="*/ 851400 h 851040"/>
              </a:gdLst>
              <a:ah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18" name="Freeform 22"/>
            <p:cNvSpPr/>
            <p:nvPr/>
          </p:nvSpPr>
          <p:spPr>
            <a:xfrm>
              <a:off x="2832120" y="743400"/>
              <a:ext cx="5474520" cy="775080"/>
            </a:xfrm>
            <a:custGeom>
              <a:avLst/>
              <a:gdLst>
                <a:gd name="textAreaLeft" fmla="*/ 0 w 5474520"/>
                <a:gd name="textAreaRight" fmla="*/ 5474880 w 5474520"/>
                <a:gd name="textAreaTop" fmla="*/ 0 h 775080"/>
                <a:gd name="textAreaBottom" fmla="*/ 775440 h 775080"/>
              </a:gdLst>
              <a:ah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19" name="Freeform 26"/>
            <p:cNvSpPr/>
            <p:nvPr/>
          </p:nvSpPr>
          <p:spPr>
            <a:xfrm>
              <a:off x="5616360" y="729720"/>
              <a:ext cx="3312000" cy="651960"/>
            </a:xfrm>
            <a:custGeom>
              <a:avLst/>
              <a:gdLst>
                <a:gd name="textAreaLeft" fmla="*/ 0 w 3312000"/>
                <a:gd name="textAreaRight" fmla="*/ 3312360 w 3312000"/>
                <a:gd name="textAreaTop" fmla="*/ 0 h 651960"/>
                <a:gd name="textAreaBottom" fmla="*/ 652320 h 651960"/>
              </a:gdLst>
              <a:ah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 useBgFill="1">
          <p:nvSpPr>
            <p:cNvPr id="120" name="Freeform 28"/>
            <p:cNvSpPr/>
            <p:nvPr/>
          </p:nvSpPr>
          <p:spPr>
            <a:xfrm>
              <a:off x="211680" y="714240"/>
              <a:ext cx="8723160" cy="1331280"/>
            </a:xfrm>
            <a:custGeom>
              <a:avLst/>
              <a:gdLst>
                <a:gd name="textAreaLeft" fmla="*/ 0 w 8723160"/>
                <a:gd name="textAreaRight" fmla="*/ 8723520 w 8723160"/>
                <a:gd name="textAreaTop" fmla="*/ 0 h 1331280"/>
                <a:gd name="textAreaBottom" fmla="*/ 1331640 h 1331280"/>
              </a:gdLst>
              <a:ah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</p:grpSp>
      <p:sp>
        <p:nvSpPr>
          <p:cNvPr id="121" name="PlaceHolder 5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320" cy="1252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73e87"/>
                </a:solidFill>
                <a:latin typeface="Candara"/>
              </a:rPr>
              <a:t>Образец заголовка</a:t>
            </a:r>
            <a:endParaRPr b="0" lang="ru-RU" sz="32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651920" y="1828800"/>
            <a:ext cx="3903840" cy="380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74320" indent="-27432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Font typeface="Symbol"/>
              <a:buChar char=""/>
            </a:pPr>
            <a:r>
              <a:rPr b="0" lang="ru-RU" sz="2200" spc="-1" strike="noStrike">
                <a:solidFill>
                  <a:srgbClr val="073e87"/>
                </a:solidFill>
                <a:latin typeface="Candara"/>
              </a:rPr>
              <a:t>Образец текста</a:t>
            </a:r>
            <a:endParaRPr b="0" lang="ru-RU" sz="2200" spc="-1" strike="noStrike">
              <a:solidFill>
                <a:srgbClr val="073e87"/>
              </a:solidFill>
              <a:latin typeface="Candara"/>
            </a:endParaRPr>
          </a:p>
          <a:p>
            <a:pPr lvl="1" marL="576360" indent="-27432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/>
              <a:buChar char="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Второй уровень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2" marL="85572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/>
              <a:buChar char=""/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Третий уровень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lvl="3" marL="11430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/>
              <a:buChar char=""/>
            </a:pPr>
            <a:r>
              <a:rPr b="0" lang="ru-RU" sz="1600" spc="-1" strike="noStrike">
                <a:solidFill>
                  <a:srgbClr val="073e87"/>
                </a:solidFill>
                <a:latin typeface="Candara"/>
              </a:rPr>
              <a:t>Четвертый уровень</a:t>
            </a:r>
            <a:endParaRPr b="0" lang="ru-RU" sz="1600" spc="-1" strike="noStrike">
              <a:solidFill>
                <a:srgbClr val="073e87"/>
              </a:solidFill>
              <a:latin typeface="Candara"/>
            </a:endParaRPr>
          </a:p>
          <a:p>
            <a:pPr lvl="4" marL="146304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/>
              <a:buChar char=""/>
            </a:pPr>
            <a:r>
              <a:rPr b="0" lang="ru-RU" sz="1600" spc="-1" strike="noStrike">
                <a:solidFill>
                  <a:srgbClr val="073e87"/>
                </a:solidFill>
                <a:latin typeface="Candara"/>
              </a:rPr>
              <a:t>Пятый уровень</a:t>
            </a:r>
            <a:endParaRPr b="0" lang="ru-RU" sz="16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ounded Rectangle 13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ndara"/>
            </a:endParaRPr>
          </a:p>
        </p:txBody>
      </p:sp>
      <p:grpSp>
        <p:nvGrpSpPr>
          <p:cNvPr id="160" name="Group 15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161" name="Freeform 14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>
                <a:gd name="textAreaLeft" fmla="*/ 0 w 2876040"/>
                <a:gd name="textAreaRight" fmla="*/ 2876400 w 2876040"/>
                <a:gd name="textAreaTop" fmla="*/ 0 h 713520"/>
                <a:gd name="textAreaBottom" fmla="*/ 713880 h 713520"/>
              </a:gdLst>
              <a:ah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62" name="Freeform 18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>
                <a:gd name="textAreaLeft" fmla="*/ 0 w 5544000"/>
                <a:gd name="textAreaRight" fmla="*/ 5544360 w 5544000"/>
                <a:gd name="textAreaTop" fmla="*/ 0 h 849600"/>
                <a:gd name="textAreaBottom" fmla="*/ 849960 h 849600"/>
              </a:gdLst>
              <a:ah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63" name="Freeform 22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>
                <a:gd name="textAreaLeft" fmla="*/ 0 w 5467680"/>
                <a:gd name="textAreaRight" fmla="*/ 5468040 w 5467680"/>
                <a:gd name="textAreaTop" fmla="*/ 0 h 774000"/>
                <a:gd name="textAreaBottom" fmla="*/ 774360 h 774000"/>
              </a:gdLst>
              <a:ah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164" name="Freeform 2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>
                <a:gd name="textAreaLeft" fmla="*/ 0 w 3307680"/>
                <a:gd name="textAreaRight" fmla="*/ 3308040 w 3307680"/>
                <a:gd name="textAreaTop" fmla="*/ 0 h 651240"/>
                <a:gd name="textAreaBottom" fmla="*/ 651600 h 651240"/>
              </a:gdLst>
              <a:ah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 useBgFill="1">
          <p:nvSpPr>
            <p:cNvPr id="165" name="Freeform 10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>
                <a:gd name="textAreaLeft" fmla="*/ 0 w 8723160"/>
                <a:gd name="textAreaRight" fmla="*/ 8723520 w 8723160"/>
                <a:gd name="textAreaTop" fmla="*/ 0 h 1329480"/>
                <a:gd name="textAreaBottom" fmla="*/ 1329840 h 1329480"/>
              </a:gdLst>
              <a:ah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</p:grp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76800" y="2678040"/>
            <a:ext cx="3821760" cy="639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Образец текста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77160" y="3429000"/>
            <a:ext cx="3819600" cy="2696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74320" indent="-27432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Образец текста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1" marL="576360" indent="-27432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Второй уровень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lvl="2" marL="855720" indent="-2286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600" spc="-1" strike="noStrike">
                <a:solidFill>
                  <a:srgbClr val="073e87"/>
                </a:solidFill>
                <a:latin typeface="Candara"/>
              </a:rPr>
              <a:t>Третий уровень</a:t>
            </a:r>
            <a:endParaRPr b="0" lang="ru-RU" sz="1600" spc="-1" strike="noStrike">
              <a:solidFill>
                <a:srgbClr val="073e87"/>
              </a:solidFill>
              <a:latin typeface="Candara"/>
            </a:endParaRPr>
          </a:p>
          <a:p>
            <a:pPr lvl="3" marL="1143000" indent="-228600">
              <a:lnSpc>
                <a:spcPct val="100000"/>
              </a:lnSpc>
              <a:spcBef>
                <a:spcPts val="281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Четвертый уровень</a:t>
            </a:r>
            <a:endParaRPr b="0" lang="ru-RU" sz="1400" spc="-1" strike="noStrike">
              <a:solidFill>
                <a:srgbClr val="073e87"/>
              </a:solidFill>
              <a:latin typeface="Candara"/>
            </a:endParaRPr>
          </a:p>
          <a:p>
            <a:pPr lvl="4" marL="1463040" indent="-228600">
              <a:lnSpc>
                <a:spcPct val="100000"/>
              </a:lnSpc>
              <a:spcBef>
                <a:spcPts val="281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Пятый уровень</a:t>
            </a:r>
            <a:endParaRPr b="0" lang="ru-RU" sz="1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648320" y="2678040"/>
            <a:ext cx="3821760" cy="639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Образец текста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645080" y="3429000"/>
            <a:ext cx="3821760" cy="2696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74320" indent="-27432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Образец текста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1" marL="576360" indent="-27432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Второй уровень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lvl="2" marL="855720" indent="-2286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600" spc="-1" strike="noStrike">
                <a:solidFill>
                  <a:srgbClr val="073e87"/>
                </a:solidFill>
                <a:latin typeface="Candara"/>
              </a:rPr>
              <a:t>Третий уровень</a:t>
            </a:r>
            <a:endParaRPr b="0" lang="ru-RU" sz="1600" spc="-1" strike="noStrike">
              <a:solidFill>
                <a:srgbClr val="073e87"/>
              </a:solidFill>
              <a:latin typeface="Candara"/>
            </a:endParaRPr>
          </a:p>
          <a:p>
            <a:pPr lvl="3" marL="1143000" indent="-228600">
              <a:lnSpc>
                <a:spcPct val="100000"/>
              </a:lnSpc>
              <a:spcBef>
                <a:spcPts val="281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Четвертый уровень</a:t>
            </a:r>
            <a:endParaRPr b="0" lang="ru-RU" sz="1400" spc="-1" strike="noStrike">
              <a:solidFill>
                <a:srgbClr val="073e87"/>
              </a:solidFill>
              <a:latin typeface="Candara"/>
            </a:endParaRPr>
          </a:p>
          <a:p>
            <a:pPr lvl="4" marL="1463040" indent="-228600">
              <a:lnSpc>
                <a:spcPct val="100000"/>
              </a:lnSpc>
              <a:spcBef>
                <a:spcPts val="281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Пятый уровень</a:t>
            </a:r>
            <a:endParaRPr b="0" lang="ru-RU" sz="1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dt" idx="10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000" spc="-1" strike="noStrike">
                <a:solidFill>
                  <a:srgbClr val="073e87"/>
                </a:solidFill>
                <a:latin typeface="Candar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73e87"/>
                </a:solidFill>
                <a:latin typeface="Candara"/>
              </a:rPr>
              <a:t>&lt;дата/время&gt;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ftr" idx="11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8"/>
          <p:cNvSpPr>
            <a:spLocks noGrp="1"/>
          </p:cNvSpPr>
          <p:nvPr>
            <p:ph type="sldNum" idx="12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ru-RU" sz="1000" spc="-1" strike="noStrike">
                <a:solidFill>
                  <a:srgbClr val="073e87"/>
                </a:solidFill>
                <a:latin typeface="Candara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08E52A34-C129-457E-B8C0-CC876A6843CE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ounded Rectangle 13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ndara"/>
            </a:endParaRPr>
          </a:p>
        </p:txBody>
      </p:sp>
      <p:grpSp>
        <p:nvGrpSpPr>
          <p:cNvPr id="211" name="Group 15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212" name="Freeform 14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>
                <a:gd name="textAreaLeft" fmla="*/ 0 w 2876040"/>
                <a:gd name="textAreaRight" fmla="*/ 2876400 w 2876040"/>
                <a:gd name="textAreaTop" fmla="*/ 0 h 713520"/>
                <a:gd name="textAreaBottom" fmla="*/ 713880 h 713520"/>
              </a:gdLst>
              <a:ahLst/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213" name="Freeform 18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>
                <a:gd name="textAreaLeft" fmla="*/ 0 w 5544000"/>
                <a:gd name="textAreaRight" fmla="*/ 5544360 w 5544000"/>
                <a:gd name="textAreaTop" fmla="*/ 0 h 849600"/>
                <a:gd name="textAreaBottom" fmla="*/ 849960 h 849600"/>
              </a:gdLst>
              <a:ahLst/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214" name="Freeform 22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>
                <a:gd name="textAreaLeft" fmla="*/ 0 w 5467680"/>
                <a:gd name="textAreaRight" fmla="*/ 5468040 w 5467680"/>
                <a:gd name="textAreaTop" fmla="*/ 0 h 774000"/>
                <a:gd name="textAreaBottom" fmla="*/ 774360 h 774000"/>
              </a:gdLst>
              <a:ahLst/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>
          <p:nvSpPr>
            <p:cNvPr id="215" name="Freeform 2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>
                <a:gd name="textAreaLeft" fmla="*/ 0 w 3307680"/>
                <a:gd name="textAreaRight" fmla="*/ 3308040 w 3307680"/>
                <a:gd name="textAreaTop" fmla="*/ 0 h 651240"/>
                <a:gd name="textAreaBottom" fmla="*/ 651600 h 651240"/>
              </a:gdLst>
              <a:ahLst/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  <p:sp useBgFill="1">
          <p:nvSpPr>
            <p:cNvPr id="216" name="Freeform 10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>
                <a:gd name="textAreaLeft" fmla="*/ 0 w 8723160"/>
                <a:gd name="textAreaRight" fmla="*/ 8723520 w 8723160"/>
                <a:gd name="textAreaTop" fmla="*/ 0 h 1329480"/>
                <a:gd name="textAreaBottom" fmla="*/ 1329840 h 1329480"/>
              </a:gdLst>
              <a:ahLst/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ndara"/>
              </a:endParaRPr>
            </a:p>
          </p:txBody>
        </p:sp>
      </p:grpSp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dt" idx="13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000" spc="-1" strike="noStrike">
                <a:solidFill>
                  <a:srgbClr val="073e87"/>
                </a:solidFill>
                <a:latin typeface="Candar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73e87"/>
                </a:solidFill>
                <a:latin typeface="Candara"/>
              </a:rPr>
              <a:t>&lt;дата/время&gt;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ftr" idx="14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sldNum" idx="15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ru-RU" sz="1000" spc="-1" strike="noStrike">
                <a:solidFill>
                  <a:srgbClr val="073e87"/>
                </a:solidFill>
                <a:latin typeface="Candara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7CA12DB7-2AB1-4D7E-B2DD-F6E70F7505FD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676800" y="2679120"/>
            <a:ext cx="3821760" cy="3447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74320" indent="-27432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Образец текста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lvl="1" marL="576360" indent="-274320">
              <a:lnSpc>
                <a:spcPct val="100000"/>
              </a:lnSpc>
              <a:spcBef>
                <a:spcPts val="43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200" spc="-1" strike="noStrike">
                <a:solidFill>
                  <a:srgbClr val="073e87"/>
                </a:solidFill>
                <a:latin typeface="Candara"/>
              </a:rPr>
              <a:t>Второй уровень</a:t>
            </a:r>
            <a:endParaRPr b="0" lang="ru-RU" sz="2200" spc="-1" strike="noStrike">
              <a:solidFill>
                <a:srgbClr val="073e87"/>
              </a:solidFill>
              <a:latin typeface="Candara"/>
            </a:endParaRPr>
          </a:p>
          <a:p>
            <a:pPr lvl="2" marL="855720" indent="-22860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Третий уровень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3" marL="1143000" indent="-22860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Четвертый уровень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lvl="4" marL="1463040" indent="-2286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600" spc="-1" strike="noStrike">
                <a:solidFill>
                  <a:srgbClr val="073e87"/>
                </a:solidFill>
                <a:latin typeface="Candara"/>
              </a:rPr>
              <a:t>Пятый уровень</a:t>
            </a:r>
            <a:endParaRPr b="0" lang="ru-RU" sz="16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22" name="PlaceHolder 6"/>
          <p:cNvSpPr>
            <a:spLocks noGrp="1"/>
          </p:cNvSpPr>
          <p:nvPr>
            <p:ph type="body"/>
          </p:nvPr>
        </p:nvSpPr>
        <p:spPr>
          <a:xfrm>
            <a:off x="4645080" y="2679120"/>
            <a:ext cx="3821760" cy="3447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74320" indent="-27432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Образец текста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lvl="1" marL="576360" indent="-274320">
              <a:lnSpc>
                <a:spcPct val="100000"/>
              </a:lnSpc>
              <a:spcBef>
                <a:spcPts val="43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200" spc="-1" strike="noStrike">
                <a:solidFill>
                  <a:srgbClr val="073e87"/>
                </a:solidFill>
                <a:latin typeface="Candara"/>
              </a:rPr>
              <a:t>Второй уровень</a:t>
            </a:r>
            <a:endParaRPr b="0" lang="ru-RU" sz="2200" spc="-1" strike="noStrike">
              <a:solidFill>
                <a:srgbClr val="073e87"/>
              </a:solidFill>
              <a:latin typeface="Candara"/>
            </a:endParaRPr>
          </a:p>
          <a:p>
            <a:pPr lvl="2" marL="855720" indent="-22860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Третий уровень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3" marL="1143000" indent="-22860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Четвертый уровень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lvl="4" marL="1463040" indent="-2286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600" spc="-1" strike="noStrike">
                <a:solidFill>
                  <a:srgbClr val="073e87"/>
                </a:solidFill>
                <a:latin typeface="Candara"/>
              </a:rPr>
              <a:t>Пятый уровень</a:t>
            </a:r>
            <a:endParaRPr b="0" lang="ru-RU" sz="16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5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5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5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5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5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5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5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5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5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5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slideLayout" Target="../slideLayouts/slideLayout5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5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microsoft.com/office/2007/relationships/hdphoto" Target="../media/hdphoto1.wdp"/><Relationship Id="rId3" Type="http://schemas.openxmlformats.org/officeDocument/2006/relationships/image" Target="../media/image42.jpeg"/><Relationship Id="rId4" Type="http://schemas.microsoft.com/office/2007/relationships/hdphoto" Target="../media/hdphoto2.wdp"/><Relationship Id="rId5" Type="http://schemas.openxmlformats.org/officeDocument/2006/relationships/slideLayout" Target="../slideLayouts/slideLayout5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5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5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5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hyperlink" Target="mailto:anosonradugadobr@yandex.ru" TargetMode="External"/><Relationship Id="rId3" Type="http://schemas.openxmlformats.org/officeDocument/2006/relationships/hyperlink" Target="mailto:anosonradugadobr@yandex.ru" TargetMode="External"/><Relationship Id="rId4" Type="http://schemas.openxmlformats.org/officeDocument/2006/relationships/hyperlink" Target="mailto:anosonradugadobr@yandex.ru" TargetMode="External"/><Relationship Id="rId5" Type="http://schemas.openxmlformats.org/officeDocument/2006/relationships/hyperlink" Target="https://anosonradugadobr.ru/" TargetMode="External"/><Relationship Id="rId6" Type="http://schemas.openxmlformats.org/officeDocument/2006/relationships/hyperlink" Target="https://anosonradugadobr.ru/" TargetMode="External"/><Relationship Id="rId7" Type="http://schemas.openxmlformats.org/officeDocument/2006/relationships/hyperlink" Target="https://anosonradugadobr.ru/" TargetMode="External"/><Relationship Id="rId8" Type="http://schemas.openxmlformats.org/officeDocument/2006/relationships/hyperlink" Target="https://anosonradugadobr.ru/" TargetMode="External"/><Relationship Id="rId9" Type="http://schemas.openxmlformats.org/officeDocument/2006/relationships/hyperlink" Target="https://anosonradugadobr.ru/" TargetMode="External"/><Relationship Id="rId10" Type="http://schemas.openxmlformats.org/officeDocument/2006/relationships/hyperlink" Target="https://anosonradugadobr.ru/" TargetMode="External"/><Relationship Id="rId11" Type="http://schemas.openxmlformats.org/officeDocument/2006/relationships/hyperlink" Target="https://anosonradugadobr.ru/" TargetMode="External"/><Relationship Id="rId1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mailto:anosonradugadobr@yandex.ru" TargetMode="External"/><Relationship Id="rId2" Type="http://schemas.openxmlformats.org/officeDocument/2006/relationships/hyperlink" Target="mailto:anosonradugadobr@yandex.ru" TargetMode="External"/><Relationship Id="rId3" Type="http://schemas.openxmlformats.org/officeDocument/2006/relationships/hyperlink" Target="mailto:anosonradugadobr@yandex.ru" TargetMode="External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50520" y="2205000"/>
            <a:ext cx="7851240" cy="1972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Публичный годовой отчет </a:t>
            </a:r>
            <a:br>
              <a:rPr sz="2800"/>
            </a:b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о результатах деятельности</a:t>
            </a:r>
            <a:br>
              <a:rPr sz="2800"/>
            </a:b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 АНО СОН «Радуга Доброты»</a:t>
            </a:r>
            <a:br>
              <a:rPr sz="2800"/>
            </a:b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за 2022 год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ubTitle"/>
          </p:nvPr>
        </p:nvSpPr>
        <p:spPr>
          <a:xfrm>
            <a:off x="971640" y="332640"/>
            <a:ext cx="785448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ndara"/>
              </a:rPr>
              <a:t>Автономная некоммерческая организация социального обслуживания населения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ndara"/>
              </a:rPr>
              <a:t>«Радуга Доброты» г. Красный Сулин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1" name="Picture 2" descr="C:\Users\Master\Desktop\ттт\Изображение WhatsApp 2023-03-26 в 19.28.10.jpg"/>
          <p:cNvPicPr/>
          <p:nvPr/>
        </p:nvPicPr>
        <p:blipFill>
          <a:blip r:embed="rId1"/>
          <a:stretch/>
        </p:blipFill>
        <p:spPr>
          <a:xfrm>
            <a:off x="0" y="476640"/>
            <a:ext cx="1311120" cy="1079640"/>
          </a:xfrm>
          <a:prstGeom prst="rect">
            <a:avLst/>
          </a:prstGeom>
          <a:ln w="0">
            <a:noFill/>
          </a:ln>
        </p:spPr>
      </p:pic>
      <p:sp>
        <p:nvSpPr>
          <p:cNvPr id="262" name="Прямоугольник 3"/>
          <p:cNvSpPr/>
          <p:nvPr/>
        </p:nvSpPr>
        <p:spPr>
          <a:xfrm>
            <a:off x="1989360" y="6021360"/>
            <a:ext cx="4931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ndara"/>
              </a:rPr>
              <a:t>«Делая добро,</a:t>
            </a:r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 человек поистине становится счастливым вдвое!» – А.П.Чехов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95640" y="476640"/>
            <a:ext cx="8229240" cy="50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7. Волонтерские акции.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90" name="Объект 4" descr=""/>
          <p:cNvPicPr/>
          <p:nvPr/>
        </p:nvPicPr>
        <p:blipFill>
          <a:blip r:embed="rId1"/>
          <a:stretch/>
        </p:blipFill>
        <p:spPr>
          <a:xfrm>
            <a:off x="179640" y="1052640"/>
            <a:ext cx="2565000" cy="3240000"/>
          </a:xfrm>
          <a:prstGeom prst="rect">
            <a:avLst/>
          </a:prstGeom>
          <a:ln w="0">
            <a:noFill/>
          </a:ln>
        </p:spPr>
      </p:pic>
      <p:sp>
        <p:nvSpPr>
          <p:cNvPr id="291" name="Прямоугольник 9"/>
          <p:cNvSpPr/>
          <p:nvPr/>
        </p:nvSpPr>
        <p:spPr>
          <a:xfrm>
            <a:off x="1009080" y="4869000"/>
            <a:ext cx="70563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    </a:t>
            </a:r>
            <a:r>
              <a:rPr b="0" lang="ru-RU" sz="1800" spc="-1" strike="noStrike" u="sng">
                <a:solidFill>
                  <a:srgbClr val="000000"/>
                </a:solidFill>
                <a:uFillTx/>
                <a:latin typeface="Candara"/>
              </a:rPr>
              <a:t> </a:t>
            </a:r>
            <a:r>
              <a:rPr b="0" lang="ru-RU" sz="1800" spc="-1" strike="noStrike" u="sng">
                <a:solidFill>
                  <a:srgbClr val="000000"/>
                </a:solidFill>
                <a:uFillTx/>
                <a:latin typeface="Candara"/>
              </a:rPr>
              <a:t>Акция – «Помощь солдату»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    </a:t>
            </a:r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Эта акция проводится в целях оказания поддержки и поднятия боевого духа солдат, участвующих в СВО. Социальные работники и неравнодушные жители нажарили пирожков, приготовили много вкусностей, компоты, соленья и все это доставили нашим солдатам, находящимся на нашей территории.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2" name="Объект 3" descr=""/>
          <p:cNvPicPr/>
          <p:nvPr/>
        </p:nvPicPr>
        <p:blipFill>
          <a:blip r:embed="rId2"/>
          <a:stretch/>
        </p:blipFill>
        <p:spPr>
          <a:xfrm>
            <a:off x="5868000" y="2485440"/>
            <a:ext cx="3168000" cy="23832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2" descr="C:\Users\Master\Desktop\дт.jpg"/>
          <p:cNvPicPr/>
          <p:nvPr/>
        </p:nvPicPr>
        <p:blipFill>
          <a:blip r:embed="rId3"/>
          <a:stretch/>
        </p:blipFill>
        <p:spPr>
          <a:xfrm>
            <a:off x="2826360" y="1556640"/>
            <a:ext cx="3024000" cy="302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16880" y="404640"/>
            <a:ext cx="8229240" cy="577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7. Волонтерские акции.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95" name="Объект 6" descr=""/>
          <p:cNvPicPr/>
          <p:nvPr/>
        </p:nvPicPr>
        <p:blipFill>
          <a:blip r:embed="rId1"/>
          <a:stretch/>
        </p:blipFill>
        <p:spPr>
          <a:xfrm>
            <a:off x="323640" y="1196640"/>
            <a:ext cx="2700000" cy="3600000"/>
          </a:xfrm>
          <a:prstGeom prst="rect">
            <a:avLst/>
          </a:prstGeom>
          <a:ln w="0">
            <a:noFill/>
          </a:ln>
        </p:spPr>
      </p:pic>
      <p:pic>
        <p:nvPicPr>
          <p:cNvPr id="296" name="Объект 7" descr=""/>
          <p:cNvPicPr/>
          <p:nvPr/>
        </p:nvPicPr>
        <p:blipFill>
          <a:blip r:embed="rId2"/>
          <a:stretch/>
        </p:blipFill>
        <p:spPr>
          <a:xfrm>
            <a:off x="5904720" y="1351440"/>
            <a:ext cx="2908080" cy="3877560"/>
          </a:xfrm>
          <a:prstGeom prst="rect">
            <a:avLst/>
          </a:prstGeom>
          <a:ln w="0">
            <a:noFill/>
          </a:ln>
        </p:spPr>
      </p:pic>
      <p:sp>
        <p:nvSpPr>
          <p:cNvPr id="297" name="Прямоугольник 8"/>
          <p:cNvSpPr/>
          <p:nvPr/>
        </p:nvSpPr>
        <p:spPr>
          <a:xfrm>
            <a:off x="683640" y="5229360"/>
            <a:ext cx="79203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Активное участие с сборе гуманитарной помощи солдатам приняли социальные работники, местные предприниматели, депутаты, медицинские работники, работники культуры и неравнодушные жители. Они собрали товары первой необходимости и хозяйственные товары. Всё было доставлено директором АНО СОН «Радуга Доброты» в военную часть.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8" name="Picture 2" descr="C:\Users\Master\Desktop\Изображение WhatsApp 2023-03-27 в 17.14.39.jpg"/>
          <p:cNvPicPr/>
          <p:nvPr/>
        </p:nvPicPr>
        <p:blipFill>
          <a:blip r:embed="rId3"/>
          <a:stretch/>
        </p:blipFill>
        <p:spPr>
          <a:xfrm>
            <a:off x="3132000" y="1917000"/>
            <a:ext cx="2755080" cy="259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539640" y="548640"/>
            <a:ext cx="8229240" cy="50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7. Волонтерские акции.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0" y="5013000"/>
            <a:ext cx="9432720" cy="4434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   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Самым дорогим для нас подарком являются радостные лица наших детей. Поздравление многодетных семей совместно с работниками СДК с Международным днем защиты детей.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301" name="Объект 4" descr=""/>
          <p:cNvPicPr/>
          <p:nvPr/>
        </p:nvPicPr>
        <p:blipFill>
          <a:blip r:embed="rId1"/>
          <a:stretch/>
        </p:blipFill>
        <p:spPr>
          <a:xfrm>
            <a:off x="323640" y="1124640"/>
            <a:ext cx="2880000" cy="38401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2" descr="C:\Users\Master\Desktop\лор.jpg"/>
          <p:cNvPicPr/>
          <p:nvPr/>
        </p:nvPicPr>
        <p:blipFill>
          <a:blip r:embed="rId2"/>
          <a:stretch/>
        </p:blipFill>
        <p:spPr>
          <a:xfrm>
            <a:off x="3655440" y="1139760"/>
            <a:ext cx="4944240" cy="370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500" spc="-1" strike="noStrike">
                <a:solidFill>
                  <a:srgbClr val="ffffff"/>
                </a:solidFill>
                <a:latin typeface="Candara"/>
              </a:rPr>
              <a:t>7. Волонтерские акции.</a:t>
            </a:r>
            <a:endParaRPr b="0" lang="ru-RU" sz="25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395640" y="5301360"/>
            <a:ext cx="8359560" cy="1401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1000"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В пожилом возрасте сложно обойтись без посторенней помощи, как физической, так и психологической. Верующие люди самостоятельно не могут посетить церковь в православные праздники, поэтому социальные работники и волонтеры сопровождают обслуживаемых пенсионеров в храмы на праздники Пасхи, Рождества Христова, Крещения и на освещение воды.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305" name="Объект 4" descr=""/>
          <p:cNvPicPr/>
          <p:nvPr/>
        </p:nvPicPr>
        <p:blipFill>
          <a:blip r:embed="rId1"/>
          <a:stretch/>
        </p:blipFill>
        <p:spPr>
          <a:xfrm>
            <a:off x="251640" y="1656720"/>
            <a:ext cx="2808000" cy="280800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2" descr="C:\Users\Master\Desktop\ароа.jpg"/>
          <p:cNvPicPr/>
          <p:nvPr/>
        </p:nvPicPr>
        <p:blipFill>
          <a:blip r:embed="rId2"/>
          <a:stretch/>
        </p:blipFill>
        <p:spPr>
          <a:xfrm>
            <a:off x="3276000" y="1268640"/>
            <a:ext cx="2016000" cy="358416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3" descr="C:\Users\Master\Desktop\догдлод.jpg"/>
          <p:cNvPicPr/>
          <p:nvPr/>
        </p:nvPicPr>
        <p:blipFill>
          <a:blip r:embed="rId3"/>
          <a:stretch/>
        </p:blipFill>
        <p:spPr>
          <a:xfrm>
            <a:off x="5436000" y="1417320"/>
            <a:ext cx="3456000" cy="349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500" spc="-1" strike="noStrike">
                <a:solidFill>
                  <a:srgbClr val="ffffff"/>
                </a:solidFill>
                <a:latin typeface="Candara"/>
              </a:rPr>
              <a:t>7. Волонтерские акции.</a:t>
            </a:r>
            <a:endParaRPr b="0" lang="ru-RU" sz="25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11640" y="5301360"/>
            <a:ext cx="8215560" cy="1253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5000"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В х. Шахтёнки есть святой источник, освященный в честь Казанской иконы Пресвятой Богородицы. Во время перебоев с водоснабжением этот источник является единственным местом, где можно набрать питьевой воды. Социальные работники и волонтеры решили благоустроить этот источник для удобства пользования. Также на этом источнике в праздники проводят чин освящения воды.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310" name="Объект 4" descr=""/>
          <p:cNvPicPr/>
          <p:nvPr/>
        </p:nvPicPr>
        <p:blipFill>
          <a:blip r:embed="rId1"/>
          <a:stretch/>
        </p:blipFill>
        <p:spPr>
          <a:xfrm rot="5400000">
            <a:off x="-96120" y="1700640"/>
            <a:ext cx="3359880" cy="252000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2" descr="C:\Users\Master\Desktop\мое фото\IMG_20181028_111505.jpg"/>
          <p:cNvPicPr/>
          <p:nvPr/>
        </p:nvPicPr>
        <p:blipFill>
          <a:blip r:embed="rId2"/>
          <a:stretch/>
        </p:blipFill>
        <p:spPr>
          <a:xfrm>
            <a:off x="3060000" y="1268640"/>
            <a:ext cx="2538000" cy="338400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3" descr="C:\Users\Master\Desktop\мое фото\IMG_20181028_150004.jpg"/>
          <p:cNvPicPr/>
          <p:nvPr/>
        </p:nvPicPr>
        <p:blipFill>
          <a:blip r:embed="rId3"/>
          <a:stretch/>
        </p:blipFill>
        <p:spPr>
          <a:xfrm rot="5400000">
            <a:off x="5379840" y="1628280"/>
            <a:ext cx="3456000" cy="259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500" spc="-1" strike="noStrike">
                <a:solidFill>
                  <a:srgbClr val="ffffff"/>
                </a:solidFill>
                <a:latin typeface="Candara"/>
              </a:rPr>
              <a:t>7. Волонтерские акции.</a:t>
            </a:r>
            <a:endParaRPr b="0" lang="ru-RU" sz="25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467640" y="5517360"/>
            <a:ext cx="8143560" cy="1253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2000"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Наши социальные работники и волонтеры сопровождают обслуживаемых пенсионеров в медицинские учреждения во время проведения диспансеризации, вакцинации и медицинского обследования.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315" name="Объект 4" descr=""/>
          <p:cNvPicPr/>
          <p:nvPr/>
        </p:nvPicPr>
        <p:blipFill>
          <a:blip r:embed="rId1"/>
          <a:stretch/>
        </p:blipFill>
        <p:spPr>
          <a:xfrm>
            <a:off x="432720" y="1268640"/>
            <a:ext cx="1955880" cy="260784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2" descr="C:\Users\Master\Desktop\65.jpg"/>
          <p:cNvPicPr/>
          <p:nvPr/>
        </p:nvPicPr>
        <p:blipFill>
          <a:blip r:embed="rId2"/>
          <a:stretch/>
        </p:blipFill>
        <p:spPr>
          <a:xfrm>
            <a:off x="2388960" y="1556640"/>
            <a:ext cx="2026800" cy="270252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3" descr="C:\Users\Master\Desktop\22.jpg"/>
          <p:cNvPicPr/>
          <p:nvPr/>
        </p:nvPicPr>
        <p:blipFill>
          <a:blip r:embed="rId3"/>
          <a:stretch/>
        </p:blipFill>
        <p:spPr>
          <a:xfrm>
            <a:off x="6660360" y="2133000"/>
            <a:ext cx="2362680" cy="3341880"/>
          </a:xfrm>
          <a:prstGeom prst="rect">
            <a:avLst/>
          </a:prstGeom>
          <a:ln w="0">
            <a:noFill/>
          </a:ln>
        </p:spPr>
      </p:pic>
      <p:pic>
        <p:nvPicPr>
          <p:cNvPr id="318" name="Picture 4" descr="C:\Users\Master\Desktop\дл.jpg"/>
          <p:cNvPicPr/>
          <p:nvPr/>
        </p:nvPicPr>
        <p:blipFill>
          <a:blip r:embed="rId4"/>
          <a:stretch/>
        </p:blipFill>
        <p:spPr>
          <a:xfrm>
            <a:off x="4491000" y="1917000"/>
            <a:ext cx="2097720" cy="279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39640" y="620640"/>
            <a:ext cx="8229240" cy="50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8. Наши будни и праздники.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395640" y="4941000"/>
            <a:ext cx="8550720" cy="2088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    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1 октября работники АНО СОН «Радуга Доброты» поздравили обслуживаемых пенсионеров с праздником «Днем пожилого человека» и организовали чаепитие.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321" name="Объект 5" descr=""/>
          <p:cNvPicPr/>
          <p:nvPr/>
        </p:nvPicPr>
        <p:blipFill>
          <a:blip r:embed="rId1"/>
          <a:stretch/>
        </p:blipFill>
        <p:spPr>
          <a:xfrm>
            <a:off x="6588360" y="1533960"/>
            <a:ext cx="2235240" cy="298044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2" descr="C:\Users\Master\Desktop\Изображение WhatsApp 2023-03-27 в 17.24.58.jpg"/>
          <p:cNvPicPr/>
          <p:nvPr/>
        </p:nvPicPr>
        <p:blipFill>
          <a:blip r:embed="rId2"/>
          <a:stretch/>
        </p:blipFill>
        <p:spPr>
          <a:xfrm>
            <a:off x="323640" y="908640"/>
            <a:ext cx="2168280" cy="375084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3" descr="C:\Users\Master\Desktop\Изображение WhatsApp 2023-03-27 в 17.24.58.jpg"/>
          <p:cNvPicPr/>
          <p:nvPr/>
        </p:nvPicPr>
        <p:blipFill>
          <a:blip r:embed="rId3"/>
          <a:stretch/>
        </p:blipFill>
        <p:spPr>
          <a:xfrm>
            <a:off x="2699640" y="1556640"/>
            <a:ext cx="3716640" cy="278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67640" y="476640"/>
            <a:ext cx="8229240" cy="50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8. Наши будни и праздники.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395640" y="5517360"/>
            <a:ext cx="8856720" cy="2016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    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Стало доброй традицией поздравлять юбиляров и долгожителей. В поздравлениях принял участие и глава Киселевского сельского поселения Каралкин О.И.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326" name="Объект 4" descr=""/>
          <p:cNvPicPr/>
          <p:nvPr/>
        </p:nvPicPr>
        <p:blipFill>
          <a:blip r:embed="rId1"/>
          <a:stretch/>
        </p:blipFill>
        <p:spPr>
          <a:xfrm>
            <a:off x="755640" y="1103760"/>
            <a:ext cx="3166560" cy="422424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2" descr="C:\Users\Master\Desktop\прпро.jpg"/>
          <p:cNvPicPr/>
          <p:nvPr/>
        </p:nvPicPr>
        <p:blipFill>
          <a:blip r:embed="rId2"/>
          <a:stretch/>
        </p:blipFill>
        <p:spPr>
          <a:xfrm>
            <a:off x="4525560" y="1078200"/>
            <a:ext cx="4222440" cy="422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539640" y="548640"/>
            <a:ext cx="8229240" cy="50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8. Наши будни и праздники.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107640" y="5517360"/>
            <a:ext cx="9504720" cy="4434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   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Ежегодно 22 июня, в день памяти и скорби, проводится возложение цветов к памятнику погибшим воинам.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330" name="Объект 5" descr=""/>
          <p:cNvPicPr/>
          <p:nvPr/>
        </p:nvPicPr>
        <p:blipFill>
          <a:blip r:embed="rId1"/>
          <a:stretch/>
        </p:blipFill>
        <p:spPr>
          <a:xfrm>
            <a:off x="320400" y="1700640"/>
            <a:ext cx="4277520" cy="313668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5" descr="C:\Users\Master\Desktop\дрл.jpg"/>
          <p:cNvPicPr/>
          <p:nvPr/>
        </p:nvPicPr>
        <p:blipFill>
          <a:blip r:embed="rId2"/>
          <a:stretch/>
        </p:blipFill>
        <p:spPr>
          <a:xfrm>
            <a:off x="4644000" y="1700640"/>
            <a:ext cx="4250520" cy="311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67640" y="620640"/>
            <a:ext cx="8229240" cy="50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8. Наши будни и праздники.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397800" y="5013000"/>
            <a:ext cx="8578800" cy="4434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   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В те особенные дни, когда идет декада инвалидов, без внимание не остался ни один получатель социальных услуг с ограниченными возможностями.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334" name="Объект 4" descr=""/>
          <p:cNvPicPr/>
          <p:nvPr/>
        </p:nvPicPr>
        <p:blipFill>
          <a:blip r:embed="rId1"/>
          <a:stretch/>
        </p:blipFill>
        <p:spPr>
          <a:xfrm>
            <a:off x="1259640" y="1097640"/>
            <a:ext cx="2664000" cy="395208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2" descr="C:\Users\Master\Desktop\вачо.jpg"/>
          <p:cNvPicPr/>
          <p:nvPr/>
        </p:nvPicPr>
        <p:blipFill>
          <a:blip r:embed="rId2"/>
          <a:stretch/>
        </p:blipFill>
        <p:spPr>
          <a:xfrm>
            <a:off x="5220000" y="1124640"/>
            <a:ext cx="2799720" cy="39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/>
          </p:nvPr>
        </p:nvSpPr>
        <p:spPr>
          <a:xfrm>
            <a:off x="467640" y="177264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8000"/>
          </a:bodyPr>
          <a:p>
            <a:pPr marL="260640" indent="-26064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1. Обращение руководителя организации.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60640" indent="-26064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2. Юридическая информация.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60640" indent="-26064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3. Цели, задачи и направление деятельности.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60640" indent="-26064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4. Наша команда.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60640" indent="-26064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5. Социальные партнеры.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60640" indent="-26064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6. Финансовый отчет.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60640" indent="-26064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7. Волонтерские акции.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60640" indent="-26064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8. Наши будни и праздники.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60640" indent="-26064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9. Наши достижения.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60640" indent="-26064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10. Наша учеба.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60640" indent="-26064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11. Наши проекты.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60640" indent="-26064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12. Контакты.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title"/>
          </p:nvPr>
        </p:nvSpPr>
        <p:spPr>
          <a:xfrm>
            <a:off x="467640" y="188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Candara"/>
              </a:rPr>
              <a:t>Содержание</a:t>
            </a:r>
            <a:endParaRPr b="0" lang="ru-RU" sz="44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11640" y="476640"/>
            <a:ext cx="8229240" cy="577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8. Наши будни и праздники.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323640" y="4725000"/>
            <a:ext cx="8686440" cy="191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000"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   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Новый год – это самый удивительный и волшебный праздник.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    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Коллектив социальных работников АНО СОН «Радуга Доброты» поздравили обслуживаемых пенсионеров с наступающим новым годом и пожелали всем здоровья и благополучия. В роли Дедов Морозов были дети социальных работников Лебедевой О.А. и Роговой О.Н.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338" name="Объект 4" descr=""/>
          <p:cNvPicPr/>
          <p:nvPr/>
        </p:nvPicPr>
        <p:blipFill>
          <a:blip r:embed="rId1"/>
          <a:stretch/>
        </p:blipFill>
        <p:spPr>
          <a:xfrm>
            <a:off x="539640" y="1124640"/>
            <a:ext cx="2592000" cy="345744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3" descr="C:\Users\Master\Desktop\кгна.jpg"/>
          <p:cNvPicPr/>
          <p:nvPr/>
        </p:nvPicPr>
        <p:blipFill>
          <a:blip r:embed="rId2"/>
          <a:stretch/>
        </p:blipFill>
        <p:spPr>
          <a:xfrm>
            <a:off x="3276000" y="1124640"/>
            <a:ext cx="2448000" cy="346176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4" descr="C:\Users\Master\Desktop\Изображение WhatsApp 2023-03-27 в 17.58.35.jpg"/>
          <p:cNvPicPr/>
          <p:nvPr/>
        </p:nvPicPr>
        <p:blipFill>
          <a:blip r:embed="rId3"/>
          <a:stretch/>
        </p:blipFill>
        <p:spPr>
          <a:xfrm>
            <a:off x="5940000" y="1124640"/>
            <a:ext cx="2448000" cy="347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395640" y="548640"/>
            <a:ext cx="8229240" cy="50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9. Наши достижения.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676800" y="1772640"/>
            <a:ext cx="3534840" cy="4353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     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Директор АНО СОН «Радуга Доброты» приняла участие в третьей ежегодной «Премии добра Федора Тактамышева» и стала ее лауреатом в номинации «добрые помощники».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343" name="Объект 4" descr=""/>
          <p:cNvPicPr/>
          <p:nvPr/>
        </p:nvPicPr>
        <p:blipFill>
          <a:blip r:embed="rId1"/>
          <a:stretch/>
        </p:blipFill>
        <p:spPr>
          <a:xfrm>
            <a:off x="4860000" y="1196640"/>
            <a:ext cx="3780360" cy="513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67640" y="620640"/>
            <a:ext cx="8229240" cy="50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10.Наша учеба.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107640" y="5445360"/>
            <a:ext cx="9504720" cy="4434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    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Специалисты АНО СОН «Радуга Доброты» проходят обучение, повышение квалификации, что позволяет более качественно оказывать услуги.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346" name="Объект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lorTemp="7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67640" y="1592640"/>
            <a:ext cx="3989160" cy="280800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2" descr="C:\Users\Master\Desktop\Изображение WhatsApp 2023-03-27 в 18.13.34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788000" y="1628640"/>
            <a:ext cx="3834720" cy="273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67640" y="620640"/>
            <a:ext cx="8229240" cy="50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10.Наша учеба.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349" name="Объект 4" descr=""/>
          <p:cNvPicPr/>
          <p:nvPr/>
        </p:nvPicPr>
        <p:blipFill>
          <a:blip r:embed="rId1"/>
          <a:stretch/>
        </p:blipFill>
        <p:spPr>
          <a:xfrm>
            <a:off x="322200" y="1484640"/>
            <a:ext cx="4249440" cy="3240000"/>
          </a:xfrm>
          <a:prstGeom prst="rect">
            <a:avLst/>
          </a:prstGeom>
          <a:ln w="0">
            <a:noFill/>
          </a:ln>
        </p:spPr>
      </p:pic>
      <p:pic>
        <p:nvPicPr>
          <p:cNvPr id="350" name="Picture 2" descr=""/>
          <p:cNvPicPr/>
          <p:nvPr/>
        </p:nvPicPr>
        <p:blipFill>
          <a:blip r:embed="rId2"/>
          <a:stretch/>
        </p:blipFill>
        <p:spPr>
          <a:xfrm>
            <a:off x="4644000" y="2853000"/>
            <a:ext cx="4226760" cy="316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67640" y="620640"/>
            <a:ext cx="8229240" cy="50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11.Наши проекты.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323640" y="4725000"/>
            <a:ext cx="8578800" cy="2012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   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АНО СОН «Радуга Доброты» участвовал в конкурсе на получение субсидии из бюджета Красносулинского района в целях реализации общественно значимой (социальной) программы «Забота о Вас». Получили грант для приобретения технических средств реабилитации.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353" name="Объект 4" descr=""/>
          <p:cNvPicPr/>
          <p:nvPr/>
        </p:nvPicPr>
        <p:blipFill>
          <a:blip r:embed="rId1"/>
          <a:stretch/>
        </p:blipFill>
        <p:spPr>
          <a:xfrm>
            <a:off x="1259640" y="1268640"/>
            <a:ext cx="2520000" cy="3359880"/>
          </a:xfrm>
          <a:prstGeom prst="rect">
            <a:avLst/>
          </a:prstGeom>
          <a:ln w="0">
            <a:noFill/>
          </a:ln>
        </p:spPr>
      </p:pic>
      <p:pic>
        <p:nvPicPr>
          <p:cNvPr id="354" name="Picture 2" descr="C:\Users\Master\Desktop\вар.jpg"/>
          <p:cNvPicPr/>
          <p:nvPr/>
        </p:nvPicPr>
        <p:blipFill>
          <a:blip r:embed="rId2"/>
          <a:stretch/>
        </p:blipFill>
        <p:spPr>
          <a:xfrm>
            <a:off x="5220000" y="1268640"/>
            <a:ext cx="2557800" cy="341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539640" y="548640"/>
            <a:ext cx="8229240" cy="50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11. Наши проекты.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676800" y="2679120"/>
            <a:ext cx="3821760" cy="3447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   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В АНО СОН «Радуга Доброты» начал работать бесплатный пункт проката ТСР, заключили договора и выдали средства реабилитации обслуживаемым пенсионерам организации.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357" name="Объект 4" descr=""/>
          <p:cNvPicPr/>
          <p:nvPr/>
        </p:nvPicPr>
        <p:blipFill>
          <a:blip r:embed="rId1"/>
          <a:stretch/>
        </p:blipFill>
        <p:spPr>
          <a:xfrm>
            <a:off x="4644000" y="1268640"/>
            <a:ext cx="4068000" cy="542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Объект 3" descr=""/>
          <p:cNvPicPr/>
          <p:nvPr/>
        </p:nvPicPr>
        <p:blipFill>
          <a:blip r:embed="rId1"/>
          <a:stretch/>
        </p:blipFill>
        <p:spPr>
          <a:xfrm>
            <a:off x="5508000" y="1165320"/>
            <a:ext cx="3380760" cy="4761360"/>
          </a:xfrm>
          <a:prstGeom prst="rect">
            <a:avLst/>
          </a:prstGeom>
          <a:ln w="0">
            <a:noFill/>
          </a:ln>
        </p:spPr>
      </p:pic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539640" y="620640"/>
            <a:ext cx="8229240" cy="50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12. Контакты.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60" name="Прямоугольник 4"/>
          <p:cNvSpPr/>
          <p:nvPr/>
        </p:nvSpPr>
        <p:spPr>
          <a:xfrm>
            <a:off x="249480" y="2079360"/>
            <a:ext cx="51976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Эл. Почта: </a:t>
            </a:r>
            <a:r>
              <a:rPr b="0" lang="en-US" sz="1800" spc="-1" strike="noStrike" u="sng">
                <a:solidFill>
                  <a:srgbClr val="0080ff"/>
                </a:solidFill>
                <a:uFillTx/>
                <a:latin typeface="Candara"/>
                <a:hlinkClick r:id="rId2"/>
              </a:rPr>
              <a:t>anosonradugadobr@yandex</a:t>
            </a:r>
            <a:r>
              <a:rPr b="0" lang="ru-RU" sz="1800" spc="-1" strike="noStrike" u="sng">
                <a:solidFill>
                  <a:srgbClr val="0080ff"/>
                </a:solidFill>
                <a:uFillTx/>
                <a:latin typeface="Candara"/>
                <a:hlinkClick r:id="rId3"/>
              </a:rPr>
              <a:t>.</a:t>
            </a:r>
            <a:r>
              <a:rPr b="0" lang="en-US" sz="1800" spc="-1" strike="noStrike" u="sng">
                <a:solidFill>
                  <a:srgbClr val="0080ff"/>
                </a:solidFill>
                <a:uFillTx/>
                <a:latin typeface="Candara"/>
                <a:hlinkClick r:id="rId4"/>
              </a:rPr>
              <a:t>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Официальный сайт: </a:t>
            </a:r>
            <a:r>
              <a:rPr b="0" lang="en-US" sz="1800" spc="-1" strike="noStrike" u="sng">
                <a:solidFill>
                  <a:srgbClr val="0080ff"/>
                </a:solidFill>
                <a:uFillTx/>
                <a:latin typeface="Candara"/>
                <a:hlinkClick r:id="rId5"/>
              </a:rPr>
              <a:t>https</a:t>
            </a:r>
            <a:r>
              <a:rPr b="0" lang="ru-RU" sz="1800" spc="-1" strike="noStrike" u="sng">
                <a:solidFill>
                  <a:srgbClr val="0080ff"/>
                </a:solidFill>
                <a:uFillTx/>
                <a:latin typeface="Candara"/>
                <a:hlinkClick r:id="rId6"/>
              </a:rPr>
              <a:t>:</a:t>
            </a:r>
            <a:r>
              <a:rPr b="0" lang="en-US" sz="1800" spc="-1" strike="noStrike" u="sng">
                <a:solidFill>
                  <a:srgbClr val="0080ff"/>
                </a:solidFill>
                <a:uFillTx/>
                <a:latin typeface="Candara"/>
                <a:hlinkClick r:id="rId7"/>
              </a:rPr>
              <a:t>//</a:t>
            </a:r>
            <a:r>
              <a:rPr b="0" lang="en-US" sz="1800" spc="-1" strike="noStrike" u="sng">
                <a:solidFill>
                  <a:srgbClr val="0080ff"/>
                </a:solidFill>
                <a:uFillTx/>
                <a:latin typeface="Candara"/>
                <a:hlinkClick r:id="rId8"/>
              </a:rPr>
              <a:t>anosonradugadobr</a:t>
            </a:r>
            <a:r>
              <a:rPr b="0" lang="ru-RU" sz="1800" spc="-1" strike="noStrike" u="sng">
                <a:solidFill>
                  <a:srgbClr val="0080ff"/>
                </a:solidFill>
                <a:uFillTx/>
                <a:latin typeface="Candara"/>
                <a:hlinkClick r:id="rId9"/>
              </a:rPr>
              <a:t>.</a:t>
            </a:r>
            <a:r>
              <a:rPr b="0" lang="en-US" sz="1800" spc="-1" strike="noStrike" u="sng">
                <a:solidFill>
                  <a:srgbClr val="0080ff"/>
                </a:solidFill>
                <a:uFillTx/>
                <a:latin typeface="Candara"/>
                <a:hlinkClick r:id="rId10"/>
              </a:rPr>
              <a:t>ru</a:t>
            </a:r>
            <a:r>
              <a:rPr b="0" lang="en-US" sz="1800" spc="-1" strike="noStrike" u="sng">
                <a:solidFill>
                  <a:srgbClr val="0080ff"/>
                </a:solidFill>
                <a:uFillTx/>
                <a:latin typeface="Candara"/>
                <a:hlinkClick r:id="rId11"/>
              </a:rPr>
              <a:t>/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Сообщество в ВКонтакте: </a:t>
            </a:r>
            <a:r>
              <a:rPr b="0" lang="en-US" sz="1800" spc="-1" strike="noStrike">
                <a:solidFill>
                  <a:srgbClr val="000000"/>
                </a:solidFill>
                <a:latin typeface="Candara"/>
              </a:rPr>
              <a:t>https://vk.com/ano_raduga_dobroty_krasniy_sulin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/>
          </p:nvPr>
        </p:nvSpPr>
        <p:spPr>
          <a:xfrm>
            <a:off x="2843640" y="1080000"/>
            <a:ext cx="5976360" cy="5112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p>
            <a:pPr indent="0" algn="ctr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Дорогие друзья!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indent="0">
              <a:lnSpc>
                <a:spcPct val="2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     </a:t>
            </a:r>
            <a:r>
              <a:rPr b="0" lang="ru-RU" sz="1200" spc="-1" strike="noStrike">
                <a:solidFill>
                  <a:srgbClr val="073e87"/>
                </a:solidFill>
                <a:latin typeface="Times New Roman"/>
              </a:rPr>
              <a:t> </a:t>
            </a:r>
            <a:r>
              <a:rPr b="0" lang="ru-RU" sz="1200" spc="-1" strike="noStrike">
                <a:solidFill>
                  <a:srgbClr val="073e87"/>
                </a:solidFill>
                <a:latin typeface="Times New Roman"/>
              </a:rPr>
              <a:t>Я впервые представляю вам годовой отчет АНО СОН «Радуга Доброты», так как мы организовались в декабре 2021 года.</a:t>
            </a:r>
            <a:endParaRPr b="0" lang="ru-RU" sz="1200" spc="-1" strike="noStrike">
              <a:solidFill>
                <a:srgbClr val="073e87"/>
              </a:solidFill>
              <a:latin typeface="Candara"/>
            </a:endParaRPr>
          </a:p>
          <a:p>
            <a:pPr indent="0">
              <a:lnSpc>
                <a:spcPct val="2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073e87"/>
                </a:solidFill>
                <a:latin typeface="Times New Roman"/>
              </a:rPr>
              <a:t>       </a:t>
            </a:r>
            <a:r>
              <a:rPr b="0" lang="ru-RU" sz="1200" spc="-1" strike="noStrike">
                <a:solidFill>
                  <a:srgbClr val="073e87"/>
                </a:solidFill>
                <a:latin typeface="Times New Roman"/>
              </a:rPr>
              <a:t>Как один из учредителей организации и ее директор я имею возможность поблагодарить свой коллектив за плодотворную работу. Они готовы прийти на помощь в любое время людям, находящимся в трудной жизненной ситуации. Основной деятельностью организации является оказание социально-бытовых,социально-психологических,социально-медицинских и дополнительных услуг. Организовано социальное сопровождение одиноких, одиноко проживающих и попавших в трудную жизненную ситуацию граждан .Ведется прием граждан по любым социальным вопросам и оказании помощи по оформлению документов на получение льгот, записи в МФЦ, Пенсионный Фонд РФ и другие организации.</a:t>
            </a:r>
            <a:endParaRPr b="0" lang="ru-RU" sz="1200" spc="-1" strike="noStrike">
              <a:solidFill>
                <a:srgbClr val="073e87"/>
              </a:solidFill>
              <a:latin typeface="Candara"/>
            </a:endParaRPr>
          </a:p>
          <a:p>
            <a:pPr indent="0">
              <a:lnSpc>
                <a:spcPct val="2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073e87"/>
                </a:solidFill>
                <a:latin typeface="Times New Roman"/>
              </a:rPr>
              <a:t>        </a:t>
            </a:r>
            <a:r>
              <a:rPr b="0" lang="ru-RU" sz="1200" spc="-1" strike="noStrike">
                <a:solidFill>
                  <a:srgbClr val="073e87"/>
                </a:solidFill>
                <a:latin typeface="Times New Roman"/>
              </a:rPr>
              <a:t>Большое спасибо всем, кто нас поддерживает: нашим партнерам, обычным людям и представителям органов местного самоуправления, администрации Красносулинского района. </a:t>
            </a:r>
            <a:endParaRPr b="0" lang="ru-RU" sz="12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title"/>
          </p:nvPr>
        </p:nvSpPr>
        <p:spPr>
          <a:xfrm>
            <a:off x="899640" y="188640"/>
            <a:ext cx="7486200" cy="513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73e87"/>
                </a:solidFill>
                <a:latin typeface="Candara"/>
              </a:rPr>
              <a:t>1. Обращение руководителя организации.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67" name="Объект 6" descr=""/>
          <p:cNvPicPr/>
          <p:nvPr/>
        </p:nvPicPr>
        <p:blipFill>
          <a:blip r:embed="rId1"/>
          <a:stretch/>
        </p:blipFill>
        <p:spPr>
          <a:xfrm>
            <a:off x="467640" y="1484640"/>
            <a:ext cx="2350440" cy="367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/>
          </p:nvPr>
        </p:nvSpPr>
        <p:spPr>
          <a:xfrm>
            <a:off x="457200" y="1340640"/>
            <a:ext cx="8229240" cy="532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4320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Полное наименование: Автономная некоммерческая организация социального обслуживания населения «Радуга Доброты»</a:t>
            </a: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Сокращенное наименование: АНО СОН «Радуга Доброты»</a:t>
            </a: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Директор – Калитвина Галина Николаевна, </a:t>
            </a:r>
            <a:r>
              <a:rPr b="0" lang="ru-RU" sz="1700" spc="-1" strike="noStrike">
                <a:solidFill>
                  <a:srgbClr val="073e87"/>
                </a:solidFill>
                <a:latin typeface="Calibri"/>
              </a:rPr>
              <a:t>89514940918</a:t>
            </a: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 , действующая на основании устава.</a:t>
            </a: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Юридический адрес: </a:t>
            </a:r>
            <a:r>
              <a:rPr b="0" lang="ru-RU" sz="1700" spc="-1" strike="noStrike">
                <a:solidFill>
                  <a:srgbClr val="073e87"/>
                </a:solidFill>
                <a:latin typeface="Calibri"/>
              </a:rPr>
              <a:t>346353</a:t>
            </a: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, Ростовская область, г. Красный Сулин, ул. Монтажников 9</a:t>
            </a: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Фактический адрес: </a:t>
            </a:r>
            <a:r>
              <a:rPr b="0" lang="ru-RU" sz="1700" spc="-1" strike="noStrike">
                <a:solidFill>
                  <a:srgbClr val="073e87"/>
                </a:solidFill>
                <a:latin typeface="Calibri"/>
              </a:rPr>
              <a:t>346353</a:t>
            </a: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, Ростовская область, г. Красный Сулин, ул. Монтажников 9</a:t>
            </a: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</a:pPr>
            <a:r>
              <a:rPr b="0" lang="en-US" sz="1700" spc="-1" strike="noStrike">
                <a:solidFill>
                  <a:srgbClr val="073e87"/>
                </a:solidFill>
                <a:latin typeface="Candara"/>
              </a:rPr>
              <a:t>E-mail</a:t>
            </a: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: </a:t>
            </a:r>
            <a:r>
              <a:rPr b="0" lang="en-US" sz="1700" spc="-1" strike="noStrike" u="sng">
                <a:solidFill>
                  <a:srgbClr val="0080ff"/>
                </a:solidFill>
                <a:uFillTx/>
                <a:latin typeface="Candara"/>
                <a:hlinkClick r:id="rId1"/>
              </a:rPr>
              <a:t>anosonradugadobr@yandex</a:t>
            </a:r>
            <a:r>
              <a:rPr b="0" lang="ru-RU" sz="1700" spc="-1" strike="noStrike" u="sng">
                <a:solidFill>
                  <a:srgbClr val="0080ff"/>
                </a:solidFill>
                <a:uFillTx/>
                <a:latin typeface="Candara"/>
                <a:hlinkClick r:id="rId2"/>
              </a:rPr>
              <a:t>.</a:t>
            </a:r>
            <a:r>
              <a:rPr b="0" lang="en-US" sz="1700" spc="-1" strike="noStrike" u="sng">
                <a:solidFill>
                  <a:srgbClr val="0080ff"/>
                </a:solidFill>
                <a:uFillTx/>
                <a:latin typeface="Candara"/>
                <a:hlinkClick r:id="rId3"/>
              </a:rPr>
              <a:t>ru</a:t>
            </a: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ОГРН: </a:t>
            </a:r>
            <a:r>
              <a:rPr b="0" lang="ru-RU" sz="1700" spc="-1" strike="noStrike">
                <a:solidFill>
                  <a:srgbClr val="073e87"/>
                </a:solidFill>
                <a:latin typeface="Calibri"/>
              </a:rPr>
              <a:t>1216100023260</a:t>
            </a: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ИНН: </a:t>
            </a:r>
            <a:r>
              <a:rPr b="0" lang="ru-RU" sz="1700" spc="-1" strike="noStrike">
                <a:solidFill>
                  <a:srgbClr val="073e87"/>
                </a:solidFill>
                <a:latin typeface="Calibri"/>
              </a:rPr>
              <a:t>6148012961</a:t>
            </a: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КПП: </a:t>
            </a:r>
            <a:r>
              <a:rPr b="0" lang="ru-RU" sz="1700" spc="-1" strike="noStrike">
                <a:solidFill>
                  <a:srgbClr val="073e87"/>
                </a:solidFill>
                <a:latin typeface="Calibri"/>
              </a:rPr>
              <a:t>614801001</a:t>
            </a: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ПАО КБ «Центр-Инвест»  БИК: </a:t>
            </a:r>
            <a:r>
              <a:rPr b="0" lang="ru-RU" sz="1700" spc="-1" strike="noStrike">
                <a:solidFill>
                  <a:srgbClr val="073e87"/>
                </a:solidFill>
                <a:latin typeface="Calibri"/>
              </a:rPr>
              <a:t>046015762</a:t>
            </a: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р</a:t>
            </a:r>
            <a:r>
              <a:rPr b="0" lang="en-US" sz="1700" spc="-1" strike="noStrike">
                <a:solidFill>
                  <a:srgbClr val="073e87"/>
                </a:solidFill>
                <a:latin typeface="Candara"/>
              </a:rPr>
              <a:t>/</a:t>
            </a: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сч. </a:t>
            </a:r>
            <a:r>
              <a:rPr b="0" lang="ru-RU" sz="1700" spc="-1" strike="noStrike">
                <a:solidFill>
                  <a:srgbClr val="073e87"/>
                </a:solidFill>
                <a:latin typeface="Calibri"/>
              </a:rPr>
              <a:t>40703810801400000012</a:t>
            </a: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к</a:t>
            </a:r>
            <a:r>
              <a:rPr b="0" lang="en-US" sz="1700" spc="-1" strike="noStrike">
                <a:solidFill>
                  <a:srgbClr val="073e87"/>
                </a:solidFill>
                <a:latin typeface="Candara"/>
              </a:rPr>
              <a:t>/</a:t>
            </a: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сч. </a:t>
            </a:r>
            <a:r>
              <a:rPr b="0" lang="ru-RU" sz="1700" spc="-1" strike="noStrike">
                <a:solidFill>
                  <a:srgbClr val="073e87"/>
                </a:solidFill>
                <a:latin typeface="Calibri"/>
              </a:rPr>
              <a:t>30101810100000000762</a:t>
            </a: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700" spc="-1" strike="noStrike">
                <a:solidFill>
                  <a:srgbClr val="073e87"/>
                </a:solidFill>
                <a:latin typeface="Candara"/>
              </a:rPr>
              <a:t>Тел. Бухгалтерии: </a:t>
            </a:r>
            <a:r>
              <a:rPr b="0" lang="ru-RU" sz="1700" spc="-1" strike="noStrike">
                <a:solidFill>
                  <a:srgbClr val="073e87"/>
                </a:solidFill>
                <a:latin typeface="Calibri"/>
              </a:rPr>
              <a:t>89054581502</a:t>
            </a: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  <a:p>
            <a:pPr indent="0">
              <a:lnSpc>
                <a:spcPct val="100000"/>
              </a:lnSpc>
              <a:spcBef>
                <a:spcPts val="340"/>
              </a:spcBef>
              <a:buNone/>
            </a:pP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  <a:p>
            <a:pPr indent="0">
              <a:lnSpc>
                <a:spcPct val="100000"/>
              </a:lnSpc>
              <a:spcBef>
                <a:spcPts val="340"/>
              </a:spcBef>
              <a:buNone/>
            </a:pP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  <a:p>
            <a:pPr indent="0">
              <a:lnSpc>
                <a:spcPct val="100000"/>
              </a:lnSpc>
              <a:spcBef>
                <a:spcPts val="340"/>
              </a:spcBef>
              <a:buNone/>
            </a:pP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  <a:p>
            <a:pPr indent="0">
              <a:lnSpc>
                <a:spcPct val="100000"/>
              </a:lnSpc>
              <a:spcBef>
                <a:spcPts val="340"/>
              </a:spcBef>
              <a:buNone/>
            </a:pPr>
            <a:endParaRPr b="0" lang="ru-RU" sz="17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title"/>
          </p:nvPr>
        </p:nvSpPr>
        <p:spPr>
          <a:xfrm>
            <a:off x="395640" y="476640"/>
            <a:ext cx="8229240" cy="566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2. Юридическая информация.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/>
          </p:nvPr>
        </p:nvSpPr>
        <p:spPr>
          <a:xfrm>
            <a:off x="539640" y="764640"/>
            <a:ext cx="8229240" cy="5832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5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Автономная некоммерческая организация социального обслуживания населения «Радуга Доброты» осуществляет свою деятельность на территории Красносулинского района.</a:t>
            </a:r>
            <a:endParaRPr b="0" lang="ru-RU" sz="1400" spc="-1" strike="noStrike">
              <a:solidFill>
                <a:srgbClr val="073e87"/>
              </a:solidFill>
              <a:latin typeface="Candara"/>
            </a:endParaRPr>
          </a:p>
          <a:p>
            <a:pPr indent="0">
              <a:lnSpc>
                <a:spcPct val="15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Целью создания организации является предоставление социальных услуг гражданам</a:t>
            </a:r>
            <a:r>
              <a:rPr b="0" lang="en-US" sz="1400" spc="-1" strike="noStrike">
                <a:solidFill>
                  <a:srgbClr val="073e87"/>
                </a:solidFill>
                <a:latin typeface="Candara"/>
              </a:rPr>
              <a:t> </a:t>
            </a: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частично или полностью утратившими способность к самообслуживанию в связи с преклонным возрастом, болезнью, инвалидностью, в том числе детям-инвалидам.</a:t>
            </a:r>
            <a:endParaRPr b="0" lang="ru-RU" sz="1400" spc="-1" strike="noStrike">
              <a:solidFill>
                <a:srgbClr val="073e87"/>
              </a:solidFill>
              <a:latin typeface="Candara"/>
            </a:endParaRPr>
          </a:p>
          <a:p>
            <a:pPr indent="0">
              <a:lnSpc>
                <a:spcPct val="15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                                                                                   </a:t>
            </a: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Задачи организации:</a:t>
            </a:r>
            <a:endParaRPr b="0" lang="ru-RU" sz="1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50000"/>
              </a:lnSpc>
              <a:spcBef>
                <a:spcPts val="281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Улучшение условий жизнедеятельности граждан;</a:t>
            </a:r>
            <a:endParaRPr b="0" lang="ru-RU" sz="1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50000"/>
              </a:lnSpc>
              <a:spcBef>
                <a:spcPts val="281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Адресность, доступность и качество предоставления социальных услуг;</a:t>
            </a:r>
            <a:endParaRPr b="0" lang="ru-RU" sz="1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50000"/>
              </a:lnSpc>
              <a:spcBef>
                <a:spcPts val="281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Расширение информационных ресурсов</a:t>
            </a:r>
            <a:r>
              <a:rPr b="0" lang="en-US" sz="1400" spc="-1" strike="noStrike">
                <a:solidFill>
                  <a:srgbClr val="073e87"/>
                </a:solidFill>
                <a:latin typeface="Candara"/>
              </a:rPr>
              <a:t>;</a:t>
            </a:r>
            <a:endParaRPr b="0" lang="ru-RU" sz="1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50000"/>
              </a:lnSpc>
              <a:spcBef>
                <a:spcPts val="281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Поиск новых форм работы с данной категорией жителей</a:t>
            </a:r>
            <a:r>
              <a:rPr b="0" lang="en-US" sz="1400" spc="-1" strike="noStrike">
                <a:solidFill>
                  <a:srgbClr val="073e87"/>
                </a:solidFill>
                <a:latin typeface="Candara"/>
              </a:rPr>
              <a:t>;</a:t>
            </a: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 </a:t>
            </a:r>
            <a:endParaRPr b="0" lang="ru-RU" sz="1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50000"/>
              </a:lnSpc>
              <a:spcBef>
                <a:spcPts val="281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Адаптация людей пожилого возраста и инвалидов</a:t>
            </a:r>
            <a:r>
              <a:rPr b="0" lang="en-US" sz="1400" spc="-1" strike="noStrike">
                <a:solidFill>
                  <a:srgbClr val="073e87"/>
                </a:solidFill>
                <a:latin typeface="Candara"/>
              </a:rPr>
              <a:t>;</a:t>
            </a:r>
            <a:endParaRPr b="0" lang="ru-RU" sz="1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50000"/>
              </a:lnSpc>
              <a:spcBef>
                <a:spcPts val="281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Участие в благотворительной деятельности, получение и оказание безвозмездной помощи.</a:t>
            </a:r>
            <a:endParaRPr b="0" lang="ru-RU" sz="1400" spc="-1" strike="noStrike">
              <a:solidFill>
                <a:srgbClr val="073e87"/>
              </a:solidFill>
              <a:latin typeface="Candara"/>
            </a:endParaRPr>
          </a:p>
          <a:p>
            <a:pPr indent="0">
              <a:lnSpc>
                <a:spcPct val="15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73e87"/>
                </a:solidFill>
                <a:latin typeface="Candara"/>
              </a:rPr>
              <a:t>       </a:t>
            </a:r>
            <a:r>
              <a:rPr b="0" lang="ru-RU" sz="1400" spc="-1" strike="noStrike">
                <a:solidFill>
                  <a:srgbClr val="073e87"/>
                </a:solidFill>
                <a:latin typeface="Candara"/>
              </a:rPr>
              <a:t>Основным направлением деятельности АНОСОН «Радуга Доброты» является предоставление социальных услуг на дому без предоставления проживания престарелым и инвалидам.</a:t>
            </a:r>
            <a:endParaRPr b="0" lang="ru-RU" sz="1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title"/>
          </p:nvPr>
        </p:nvSpPr>
        <p:spPr>
          <a:xfrm>
            <a:off x="467640" y="188640"/>
            <a:ext cx="8229240" cy="577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3. Цели, задачи и направление деятельности.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23640" y="188640"/>
            <a:ext cx="8229240" cy="577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Candara"/>
              </a:rPr>
              <a:t>4</a:t>
            </a: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. Наша команда.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179640" y="4509000"/>
            <a:ext cx="4039920" cy="1728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i="1" lang="ru-RU" sz="2400" spc="-1" strike="noStrike" u="sng">
                <a:solidFill>
                  <a:srgbClr val="073e87"/>
                </a:solidFill>
                <a:uFillTx/>
                <a:latin typeface="Candara"/>
              </a:rPr>
              <a:t>Галина  Калитвина 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– директор, опыт работы в сфере социального обслуживания 12 лет.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274" name="Объект 6" descr=""/>
          <p:cNvPicPr/>
          <p:nvPr/>
        </p:nvPicPr>
        <p:blipFill>
          <a:blip r:embed="rId1"/>
          <a:stretch/>
        </p:blipFill>
        <p:spPr>
          <a:xfrm>
            <a:off x="899640" y="980640"/>
            <a:ext cx="2160000" cy="3240000"/>
          </a:xfrm>
          <a:prstGeom prst="rect">
            <a:avLst/>
          </a:prstGeom>
          <a:ln w="0">
            <a:noFill/>
          </a:ln>
        </p:spPr>
      </p:pic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4212000" y="1052640"/>
            <a:ext cx="4041360" cy="146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i="1" lang="ru-RU" sz="2400" spc="-1" strike="noStrike" u="sng">
                <a:solidFill>
                  <a:srgbClr val="073e87"/>
                </a:solidFill>
                <a:uFillTx/>
                <a:latin typeface="Candara"/>
              </a:rPr>
              <a:t>Вера  Носова 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– заведующий отделением социального обслуживания на дому, опыт работы в сфере социального обслуживания 11 лет.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276" name="Объект 7" descr=""/>
          <p:cNvPicPr/>
          <p:nvPr/>
        </p:nvPicPr>
        <p:blipFill>
          <a:blip r:embed="rId2"/>
          <a:stretch/>
        </p:blipFill>
        <p:spPr>
          <a:xfrm>
            <a:off x="5292000" y="2709000"/>
            <a:ext cx="2409480" cy="3763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/>
          </p:nvPr>
        </p:nvSpPr>
        <p:spPr>
          <a:xfrm>
            <a:off x="899640" y="1845000"/>
            <a:ext cx="7408080" cy="345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Социальные работники: Оксана Рогова, Людмила Кочура, Ольга Лебедева, Надежда Маслова, Людмила Трикоз, Марина Соседко, Ольга Бобошко, Вера Филимоненко, Юлия Торопова, Ирина Грицаева, Марина Свистунова, Ольга Букатенко, Наталья Сахарчук, Ольга Толстенева, Гульнара Дергачева.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title"/>
          </p:nvPr>
        </p:nvSpPr>
        <p:spPr>
          <a:xfrm>
            <a:off x="467640" y="476640"/>
            <a:ext cx="8229240" cy="998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ffffff"/>
                </a:solidFill>
                <a:latin typeface="Candara"/>
              </a:rPr>
              <a:t>«Помогаем тем, кому трудно,</a:t>
            </a:r>
            <a:br>
              <a:rPr sz="2400"/>
            </a:br>
            <a:r>
              <a:rPr b="0" lang="ru-RU" sz="2400" spc="-1" strike="noStrike">
                <a:solidFill>
                  <a:srgbClr val="ffffff"/>
                </a:solidFill>
                <a:latin typeface="Candara"/>
              </a:rPr>
              <a:t>дарим тепло и заботу!»</a:t>
            </a:r>
            <a:endParaRPr b="0" lang="ru-RU" sz="24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79" name="Picture 3" descr="C:\Users\Master\Desktop\ттт\Изображение WhatsApp 2023-03-26 в 20.57.18.jpg"/>
          <p:cNvPicPr/>
          <p:nvPr/>
        </p:nvPicPr>
        <p:blipFill>
          <a:blip r:embed="rId1"/>
          <a:stretch/>
        </p:blipFill>
        <p:spPr>
          <a:xfrm>
            <a:off x="206640" y="3678120"/>
            <a:ext cx="4261320" cy="279504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4" descr="C:\Users\Master\Desktop\мое видео\IMG_20210608_140146.jpg"/>
          <p:cNvPicPr/>
          <p:nvPr/>
        </p:nvPicPr>
        <p:blipFill>
          <a:blip r:embed="rId2"/>
          <a:stretch/>
        </p:blipFill>
        <p:spPr>
          <a:xfrm>
            <a:off x="4716000" y="3678120"/>
            <a:ext cx="4137480" cy="279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39640" y="548640"/>
            <a:ext cx="8229240" cy="50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5. Социальные партнеры.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251640" y="3573000"/>
            <a:ext cx="3960000" cy="107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Администрация Киселевского сельского поселения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283" name="Объект 6" descr=""/>
          <p:cNvPicPr/>
          <p:nvPr/>
        </p:nvPicPr>
        <p:blipFill>
          <a:blip r:embed="rId1"/>
          <a:stretch/>
        </p:blipFill>
        <p:spPr>
          <a:xfrm>
            <a:off x="1187640" y="1268640"/>
            <a:ext cx="1295640" cy="2151360"/>
          </a:xfrm>
          <a:prstGeom prst="rect">
            <a:avLst/>
          </a:prstGeom>
          <a:ln w="0">
            <a:noFill/>
          </a:ln>
        </p:spPr>
      </p:pic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4572000" y="3600000"/>
            <a:ext cx="4041360" cy="335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Администрация Красносулинского района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Управление социальной защиты населения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 </a:t>
            </a: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МБУ ЦСО «ГПВиИ» Красносулинского района 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285" name="Объект 7" descr=""/>
          <p:cNvPicPr/>
          <p:nvPr/>
        </p:nvPicPr>
        <p:blipFill>
          <a:blip r:embed="rId2"/>
          <a:stretch/>
        </p:blipFill>
        <p:spPr>
          <a:xfrm>
            <a:off x="5652000" y="1412640"/>
            <a:ext cx="1442520" cy="181476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" descr="C:\Users\Master\Desktop\fdd7d053b8f209a4f8a23a5f85c3e439_original.43871.jpg"/>
          <p:cNvPicPr/>
          <p:nvPr/>
        </p:nvPicPr>
        <p:blipFill>
          <a:blip r:embed="rId3"/>
          <a:stretch/>
        </p:blipFill>
        <p:spPr>
          <a:xfrm>
            <a:off x="448920" y="4653000"/>
            <a:ext cx="3606840" cy="204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/>
          </p:nvPr>
        </p:nvSpPr>
        <p:spPr>
          <a:xfrm>
            <a:off x="467640" y="1124640"/>
            <a:ext cx="8229240" cy="504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ru-RU" sz="2200" spc="-1" strike="noStrike" u="sng">
                <a:solidFill>
                  <a:srgbClr val="073e87"/>
                </a:solidFill>
                <a:uFillTx/>
                <a:latin typeface="Candara"/>
              </a:rPr>
              <a:t>ДОХОДЫ ОРГАНИЗАЦИИ:</a:t>
            </a:r>
            <a:endParaRPr b="0" lang="ru-RU" sz="22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Субсидия из регионального бюджета                    </a:t>
            </a:r>
            <a:r>
              <a:rPr b="0" lang="ru-RU" sz="2000" spc="-1" strike="noStrike">
                <a:solidFill>
                  <a:srgbClr val="073e87"/>
                </a:solidFill>
                <a:latin typeface="Calibri"/>
              </a:rPr>
              <a:t>7307275,20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ru-RU" sz="2000" spc="-1" strike="noStrike">
                <a:solidFill>
                  <a:srgbClr val="073e87"/>
                </a:solidFill>
                <a:latin typeface="Calibri"/>
              </a:rPr>
              <a:t>Субсидия из местного бюджета                                50000</a:t>
            </a: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,</a:t>
            </a:r>
            <a:r>
              <a:rPr b="0" lang="ru-RU" sz="2000" spc="-1" strike="noStrike">
                <a:solidFill>
                  <a:srgbClr val="073e87"/>
                </a:solidFill>
                <a:latin typeface="Calibri"/>
              </a:rPr>
              <a:t>0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Благотворительное пожертвование                       </a:t>
            </a:r>
            <a:r>
              <a:rPr b="0" lang="ru-RU" sz="2000" spc="-1" strike="noStrike">
                <a:solidFill>
                  <a:srgbClr val="073e87"/>
                </a:solidFill>
                <a:latin typeface="Calibri"/>
              </a:rPr>
              <a:t>10000,0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ru-RU" sz="2000" spc="-1" strike="noStrike">
                <a:solidFill>
                  <a:srgbClr val="073e87"/>
                </a:solidFill>
                <a:latin typeface="Calibri"/>
              </a:rPr>
              <a:t>Доходы от предпринимательской деятельности 1590002,0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indent="0" algn="ctr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ru-RU" sz="2200" spc="-1" strike="noStrike" u="sng">
                <a:solidFill>
                  <a:srgbClr val="073e87"/>
                </a:solidFill>
                <a:uFillTx/>
                <a:latin typeface="Candara"/>
              </a:rPr>
              <a:t> </a:t>
            </a:r>
            <a:r>
              <a:rPr b="0" lang="ru-RU" sz="2200" spc="-1" strike="noStrike" u="sng">
                <a:solidFill>
                  <a:srgbClr val="073e87"/>
                </a:solidFill>
                <a:uFillTx/>
                <a:latin typeface="Candara"/>
              </a:rPr>
              <a:t>РАСХОДЫ ОРГАНИЗАЦИИ:</a:t>
            </a:r>
            <a:endParaRPr b="0" lang="ru-RU" sz="22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Расходы на оплату труда                                                    </a:t>
            </a:r>
            <a:r>
              <a:rPr b="0" lang="ru-RU" sz="2000" spc="-1" strike="noStrike">
                <a:solidFill>
                  <a:srgbClr val="073e87"/>
                </a:solidFill>
                <a:latin typeface="Calibri"/>
              </a:rPr>
              <a:t>8656118,02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Приобретение спецодежды для сотрудников          </a:t>
            </a:r>
            <a:r>
              <a:rPr b="0" lang="ru-RU" sz="2000" spc="-1" strike="noStrike">
                <a:solidFill>
                  <a:srgbClr val="073e87"/>
                </a:solidFill>
                <a:latin typeface="Calibri"/>
              </a:rPr>
              <a:t>101690,0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Административно-управленческие расходы              </a:t>
            </a:r>
            <a:r>
              <a:rPr b="0" lang="ru-RU" sz="2000" spc="-1" strike="noStrike">
                <a:solidFill>
                  <a:srgbClr val="073e87"/>
                </a:solidFill>
                <a:latin typeface="Calibri"/>
              </a:rPr>
              <a:t>149469,18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432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  <a:tabLst>
                <a:tab algn="l" pos="0"/>
              </a:tabLst>
            </a:pPr>
            <a:r>
              <a:rPr b="0" lang="ru-RU" sz="2000" spc="-1" strike="noStrike">
                <a:solidFill>
                  <a:srgbClr val="073e87"/>
                </a:solidFill>
                <a:latin typeface="Calibri"/>
              </a:rPr>
              <a:t>Приобретение технических средств реабилитации для пункта проката в рамках проекта «Забота о вас»                                     50000,0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title"/>
          </p:nvPr>
        </p:nvSpPr>
        <p:spPr>
          <a:xfrm>
            <a:off x="539640" y="476640"/>
            <a:ext cx="8229240" cy="50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ffffff"/>
                </a:solidFill>
                <a:latin typeface="Candara"/>
              </a:rPr>
              <a:t>6. Финансовый отчет.</a:t>
            </a:r>
            <a:endParaRPr b="0" lang="ru-RU" sz="2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432</TotalTime>
  <Application>LibreOffice/7.5.2.2$Windows_X86_64 LibreOffice_project/53bb9681a964705cf672590721dbc85eb4d0c3a2</Application>
  <AppVersion>15.0000</AppVersion>
  <Words>1244</Words>
  <Paragraphs>113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2023-03-26T16:23:00Z</dcterms:created>
  <dc:creator>Master</dc:creator>
  <dc:description/>
  <dc:language>ru-RU</dc:language>
  <cp:lastModifiedBy/>
  <dcterms:modified xsi:type="dcterms:W3CDTF">2023-04-13T17:45:17Z</dcterms:modified>
  <cp:revision>48</cp:revision>
  <dc:subject/>
  <dc:title>Публичный годовой  отчет  о результатах  деятельности  АНОСОН «Радуга Доброты» За 2022 год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26</vt:i4>
  </property>
</Properties>
</file>